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85" r:id="rId2"/>
    <p:sldId id="272" r:id="rId3"/>
    <p:sldId id="282" r:id="rId4"/>
    <p:sldId id="268" r:id="rId5"/>
    <p:sldId id="280" r:id="rId6"/>
    <p:sldId id="271" r:id="rId7"/>
    <p:sldId id="281" r:id="rId8"/>
    <p:sldId id="283" r:id="rId9"/>
    <p:sldId id="284" r:id="rId10"/>
    <p:sldId id="273" r:id="rId11"/>
    <p:sldId id="274" r:id="rId12"/>
    <p:sldId id="276" r:id="rId13"/>
    <p:sldId id="275" r:id="rId14"/>
    <p:sldId id="278" r:id="rId15"/>
    <p:sldId id="277" r:id="rId16"/>
    <p:sldId id="279" r:id="rId17"/>
    <p:sldId id="269"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guide id="3" orient="horz" pos="720">
          <p15:clr>
            <a:srgbClr val="A4A3A4"/>
          </p15:clr>
        </p15:guide>
        <p15:guide id="4" orient="horz" pos="438">
          <p15:clr>
            <a:srgbClr val="A4A3A4"/>
          </p15:clr>
        </p15:guide>
        <p15:guide id="5" orient="horz" pos="882">
          <p15:clr>
            <a:srgbClr val="A4A3A4"/>
          </p15:clr>
        </p15:guide>
        <p15:guide id="6" orient="horz" pos="1548">
          <p15:clr>
            <a:srgbClr val="A4A3A4"/>
          </p15:clr>
        </p15:guide>
        <p15:guide id="7" orient="horz" pos="2154">
          <p15:clr>
            <a:srgbClr val="A4A3A4"/>
          </p15:clr>
        </p15:guide>
        <p15:guide id="8" orient="horz" pos="804">
          <p15:clr>
            <a:srgbClr val="A4A3A4"/>
          </p15:clr>
        </p15:guide>
        <p15:guide id="9" pos="498">
          <p15:clr>
            <a:srgbClr val="A4A3A4"/>
          </p15:clr>
        </p15:guide>
        <p15:guide id="10" pos="4410">
          <p15:clr>
            <a:srgbClr val="A4A3A4"/>
          </p15:clr>
        </p15:guide>
        <p15:guide id="11" pos="3432">
          <p15:clr>
            <a:srgbClr val="A4A3A4"/>
          </p15:clr>
        </p15:guide>
        <p15:guide id="12" pos="534">
          <p15:clr>
            <a:srgbClr val="A4A3A4"/>
          </p15:clr>
        </p15:guide>
        <p15:guide id="13" pos="1464">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a:srgbClr val="D9D9D9"/>
    <a:srgbClr val="FF0000"/>
    <a:srgbClr val="45802F"/>
    <a:srgbClr val="A4A999"/>
    <a:srgbClr val="0679AC"/>
    <a:srgbClr val="EE6907"/>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2" autoAdjust="0"/>
    <p:restoredTop sz="94580"/>
  </p:normalViewPr>
  <p:slideViewPr>
    <p:cSldViewPr snapToGrid="0" showGuides="1">
      <p:cViewPr>
        <p:scale>
          <a:sx n="123" d="100"/>
          <a:sy n="123" d="100"/>
        </p:scale>
        <p:origin x="-1458" y="270"/>
      </p:cViewPr>
      <p:guideLst>
        <p:guide orient="horz" pos="2160"/>
        <p:guide orient="horz" pos="720"/>
        <p:guide orient="horz" pos="438"/>
        <p:guide orient="horz" pos="882"/>
        <p:guide orient="horz" pos="1548"/>
        <p:guide orient="horz" pos="2154"/>
        <p:guide orient="horz" pos="804"/>
        <p:guide pos="2880"/>
        <p:guide pos="498"/>
        <p:guide pos="4410"/>
        <p:guide pos="3432"/>
        <p:guide pos="534"/>
        <p:guide pos="1464"/>
      </p:guideLst>
    </p:cSldViewPr>
  </p:slideViewPr>
  <p:notesTextViewPr>
    <p:cViewPr>
      <p:scale>
        <a:sx n="1" d="1"/>
        <a:sy n="1" d="1"/>
      </p:scale>
      <p:origin x="0" y="0"/>
    </p:cViewPr>
  </p:notesTextViewPr>
  <p:notesViewPr>
    <p:cSldViewPr snapToGrid="0" showGuides="1">
      <p:cViewPr varScale="1">
        <p:scale>
          <a:sx n="76" d="100"/>
          <a:sy n="76" d="100"/>
        </p:scale>
        <p:origin x="336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013E89-1291-C949-A969-29DDC6A50546}"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ru-RU"/>
        </a:p>
      </dgm:t>
    </dgm:pt>
    <dgm:pt modelId="{16930E23-2F3E-7049-83B4-9DFB59A8DCF2}">
      <dgm:prSet phldrT="[Текст]" custT="1"/>
      <dgm:spPr/>
      <dgm:t>
        <a:bodyPr/>
        <a:lstStyle/>
        <a:p>
          <a:r>
            <a:rPr lang="en-US" sz="2200" dirty="0" smtClean="0"/>
            <a:t>Communication</a:t>
          </a:r>
        </a:p>
        <a:p>
          <a:r>
            <a:rPr lang="en-US" sz="1200" dirty="0" smtClean="0"/>
            <a:t>Disseminate the project outcomes among public procurers and SMEs across Europe</a:t>
          </a:r>
          <a:endParaRPr lang="ru-RU" sz="1200" dirty="0"/>
        </a:p>
      </dgm:t>
    </dgm:pt>
    <dgm:pt modelId="{1441A6A3-B07F-DC40-9AD4-7B5E1206CC99}" type="parTrans" cxnId="{84149EE3-D0C4-774E-9545-C71D76B779D8}">
      <dgm:prSet/>
      <dgm:spPr/>
      <dgm:t>
        <a:bodyPr/>
        <a:lstStyle/>
        <a:p>
          <a:endParaRPr lang="ru-RU"/>
        </a:p>
      </dgm:t>
    </dgm:pt>
    <dgm:pt modelId="{DE65B856-9FA5-2748-8C8F-1122C423137D}" type="sibTrans" cxnId="{84149EE3-D0C4-774E-9545-C71D76B779D8}">
      <dgm:prSet/>
      <dgm:spPr/>
      <dgm:t>
        <a:bodyPr/>
        <a:lstStyle/>
        <a:p>
          <a:endParaRPr lang="ru-RU"/>
        </a:p>
      </dgm:t>
    </dgm:pt>
    <dgm:pt modelId="{E6A18D78-6993-454D-9308-6B480157F591}">
      <dgm:prSet phldrT="[Текст]"/>
      <dgm:spPr>
        <a:solidFill>
          <a:schemeClr val="accent2">
            <a:lumMod val="75000"/>
          </a:schemeClr>
        </a:solidFill>
      </dgm:spPr>
      <dgm:t>
        <a:bodyPr/>
        <a:lstStyle/>
        <a:p>
          <a:r>
            <a:rPr lang="en-US" dirty="0" smtClean="0"/>
            <a:t>Building</a:t>
          </a:r>
          <a:r>
            <a:rPr lang="en-US" baseline="0" dirty="0" smtClean="0"/>
            <a:t> Capacity</a:t>
          </a:r>
          <a:endParaRPr lang="ru-RU" dirty="0"/>
        </a:p>
      </dgm:t>
    </dgm:pt>
    <dgm:pt modelId="{3977B876-C403-4F42-835D-3C3F06B02B65}" type="parTrans" cxnId="{5E364FD9-C258-A841-90C7-45D1A564CD01}">
      <dgm:prSet/>
      <dgm:spPr/>
      <dgm:t>
        <a:bodyPr/>
        <a:lstStyle/>
        <a:p>
          <a:endParaRPr lang="ru-RU"/>
        </a:p>
      </dgm:t>
    </dgm:pt>
    <dgm:pt modelId="{D8D38B25-0A30-4A42-80AA-0CE828DC6577}" type="sibTrans" cxnId="{5E364FD9-C258-A841-90C7-45D1A564CD01}">
      <dgm:prSet/>
      <dgm:spPr/>
      <dgm:t>
        <a:bodyPr/>
        <a:lstStyle/>
        <a:p>
          <a:endParaRPr lang="ru-RU"/>
        </a:p>
      </dgm:t>
    </dgm:pt>
    <dgm:pt modelId="{2AB8F86A-AF5F-A348-99EC-E4F9B3B149A9}">
      <dgm:prSet phldrT="[Текст]"/>
      <dgm:spPr>
        <a:solidFill>
          <a:schemeClr val="accent6">
            <a:lumMod val="75000"/>
          </a:schemeClr>
        </a:solidFill>
      </dgm:spPr>
      <dgm:t>
        <a:bodyPr/>
        <a:lstStyle/>
        <a:p>
          <a:r>
            <a:rPr lang="en-US" dirty="0" smtClean="0"/>
            <a:t>Pilots</a:t>
          </a:r>
          <a:endParaRPr lang="ru-RU" dirty="0"/>
        </a:p>
      </dgm:t>
    </dgm:pt>
    <dgm:pt modelId="{03F1B30A-10E6-B94D-80BD-342E30B959CA}" type="parTrans" cxnId="{716DD24C-6C6F-5347-9013-FB2978E09D73}">
      <dgm:prSet/>
      <dgm:spPr/>
      <dgm:t>
        <a:bodyPr/>
        <a:lstStyle/>
        <a:p>
          <a:endParaRPr lang="ru-RU"/>
        </a:p>
      </dgm:t>
    </dgm:pt>
    <dgm:pt modelId="{E80DCC48-354A-BD45-8722-EE75F2C0F6E3}" type="sibTrans" cxnId="{716DD24C-6C6F-5347-9013-FB2978E09D73}">
      <dgm:prSet/>
      <dgm:spPr/>
      <dgm:t>
        <a:bodyPr/>
        <a:lstStyle/>
        <a:p>
          <a:endParaRPr lang="ru-RU"/>
        </a:p>
      </dgm:t>
    </dgm:pt>
    <dgm:pt modelId="{09252574-DC76-A444-99BF-F11D82093E42}">
      <dgm:prSet phldrT="[Текст]"/>
      <dgm:spPr>
        <a:solidFill>
          <a:schemeClr val="accent1">
            <a:lumMod val="75000"/>
          </a:schemeClr>
        </a:solidFill>
      </dgm:spPr>
      <dgm:t>
        <a:bodyPr/>
        <a:lstStyle/>
        <a:p>
          <a:r>
            <a:rPr lang="en-US" dirty="0" smtClean="0"/>
            <a:t>Research</a:t>
          </a:r>
          <a:endParaRPr lang="ru-RU" dirty="0"/>
        </a:p>
      </dgm:t>
    </dgm:pt>
    <dgm:pt modelId="{18FFEBE4-142B-F942-9128-D7F5E65E84C2}" type="parTrans" cxnId="{36E2EDD7-1034-2D45-8EA8-D1DD3EFE0236}">
      <dgm:prSet/>
      <dgm:spPr/>
      <dgm:t>
        <a:bodyPr/>
        <a:lstStyle/>
        <a:p>
          <a:endParaRPr lang="ru-RU"/>
        </a:p>
      </dgm:t>
    </dgm:pt>
    <dgm:pt modelId="{9F637B55-3C87-354E-B891-9087D8187BEA}" type="sibTrans" cxnId="{36E2EDD7-1034-2D45-8EA8-D1DD3EFE0236}">
      <dgm:prSet/>
      <dgm:spPr/>
      <dgm:t>
        <a:bodyPr/>
        <a:lstStyle/>
        <a:p>
          <a:endParaRPr lang="ru-RU"/>
        </a:p>
      </dgm:t>
    </dgm:pt>
    <dgm:pt modelId="{B2A1A92C-4583-3C4B-B158-7B9E05E35CA8}" type="pres">
      <dgm:prSet presAssocID="{5A013E89-1291-C949-A969-29DDC6A50546}" presName="Name0" presStyleCnt="0">
        <dgm:presLayoutVars>
          <dgm:chMax val="1"/>
          <dgm:dir/>
          <dgm:animLvl val="ctr"/>
          <dgm:resizeHandles val="exact"/>
        </dgm:presLayoutVars>
      </dgm:prSet>
      <dgm:spPr/>
      <dgm:t>
        <a:bodyPr/>
        <a:lstStyle/>
        <a:p>
          <a:endParaRPr lang="ru-RU"/>
        </a:p>
      </dgm:t>
    </dgm:pt>
    <dgm:pt modelId="{A1B096EC-5841-C74E-98D2-2616B3F8534A}" type="pres">
      <dgm:prSet presAssocID="{16930E23-2F3E-7049-83B4-9DFB59A8DCF2}" presName="centerShape" presStyleLbl="node0" presStyleIdx="0" presStyleCnt="1" custScaleX="153951" custScaleY="154362"/>
      <dgm:spPr/>
      <dgm:t>
        <a:bodyPr/>
        <a:lstStyle/>
        <a:p>
          <a:endParaRPr lang="ru-RU"/>
        </a:p>
      </dgm:t>
    </dgm:pt>
    <dgm:pt modelId="{F22B7E29-FCC2-3F40-879D-379ED9192467}" type="pres">
      <dgm:prSet presAssocID="{E6A18D78-6993-454D-9308-6B480157F591}" presName="node" presStyleLbl="node1" presStyleIdx="0" presStyleCnt="3" custScaleX="145513" custScaleY="145513">
        <dgm:presLayoutVars>
          <dgm:bulletEnabled val="1"/>
        </dgm:presLayoutVars>
      </dgm:prSet>
      <dgm:spPr/>
      <dgm:t>
        <a:bodyPr/>
        <a:lstStyle/>
        <a:p>
          <a:endParaRPr lang="ru-RU"/>
        </a:p>
      </dgm:t>
    </dgm:pt>
    <dgm:pt modelId="{1A0A6297-3CCE-034D-87F8-BF1026098005}" type="pres">
      <dgm:prSet presAssocID="{E6A18D78-6993-454D-9308-6B480157F591}" presName="dummy" presStyleCnt="0"/>
      <dgm:spPr/>
    </dgm:pt>
    <dgm:pt modelId="{F5D3263B-4CF2-0D4F-A0BB-9A0982F149E5}" type="pres">
      <dgm:prSet presAssocID="{D8D38B25-0A30-4A42-80AA-0CE828DC6577}" presName="sibTrans" presStyleLbl="sibTrans2D1" presStyleIdx="0" presStyleCnt="3" custScaleX="101855" custScaleY="98561"/>
      <dgm:spPr/>
      <dgm:t>
        <a:bodyPr/>
        <a:lstStyle/>
        <a:p>
          <a:endParaRPr lang="ru-RU"/>
        </a:p>
      </dgm:t>
    </dgm:pt>
    <dgm:pt modelId="{9655EDA0-B532-E748-9C88-2AF2C3E87BF7}" type="pres">
      <dgm:prSet presAssocID="{2AB8F86A-AF5F-A348-99EC-E4F9B3B149A9}" presName="node" presStyleLbl="node1" presStyleIdx="1" presStyleCnt="3" custScaleX="132601" custScaleY="132601">
        <dgm:presLayoutVars>
          <dgm:bulletEnabled val="1"/>
        </dgm:presLayoutVars>
      </dgm:prSet>
      <dgm:spPr/>
      <dgm:t>
        <a:bodyPr/>
        <a:lstStyle/>
        <a:p>
          <a:endParaRPr lang="ru-RU"/>
        </a:p>
      </dgm:t>
    </dgm:pt>
    <dgm:pt modelId="{9BE17B84-A6ED-5646-945C-CA3D1FF57237}" type="pres">
      <dgm:prSet presAssocID="{2AB8F86A-AF5F-A348-99EC-E4F9B3B149A9}" presName="dummy" presStyleCnt="0"/>
      <dgm:spPr/>
    </dgm:pt>
    <dgm:pt modelId="{1BEB284A-AA6C-0C4C-AFFC-A7E5E8D9A8F7}" type="pres">
      <dgm:prSet presAssocID="{E80DCC48-354A-BD45-8722-EE75F2C0F6E3}" presName="sibTrans" presStyleLbl="sibTrans2D1" presStyleIdx="1" presStyleCnt="3"/>
      <dgm:spPr/>
      <dgm:t>
        <a:bodyPr/>
        <a:lstStyle/>
        <a:p>
          <a:endParaRPr lang="ru-RU"/>
        </a:p>
      </dgm:t>
    </dgm:pt>
    <dgm:pt modelId="{75F68EEB-FF47-7F45-B689-71C6D5BFE728}" type="pres">
      <dgm:prSet presAssocID="{09252574-DC76-A444-99BF-F11D82093E42}" presName="node" presStyleLbl="node1" presStyleIdx="2" presStyleCnt="3" custScaleX="142533" custScaleY="132467">
        <dgm:presLayoutVars>
          <dgm:bulletEnabled val="1"/>
        </dgm:presLayoutVars>
      </dgm:prSet>
      <dgm:spPr/>
      <dgm:t>
        <a:bodyPr/>
        <a:lstStyle/>
        <a:p>
          <a:endParaRPr lang="ru-RU"/>
        </a:p>
      </dgm:t>
    </dgm:pt>
    <dgm:pt modelId="{D5AF8075-BE60-6041-B0B8-97C58A88C2BA}" type="pres">
      <dgm:prSet presAssocID="{09252574-DC76-A444-99BF-F11D82093E42}" presName="dummy" presStyleCnt="0"/>
      <dgm:spPr/>
    </dgm:pt>
    <dgm:pt modelId="{8AFE1D47-7768-DA4D-BA14-53513DAE8B94}" type="pres">
      <dgm:prSet presAssocID="{9F637B55-3C87-354E-B891-9087D8187BEA}" presName="sibTrans" presStyleLbl="sibTrans2D1" presStyleIdx="2" presStyleCnt="3"/>
      <dgm:spPr/>
      <dgm:t>
        <a:bodyPr/>
        <a:lstStyle/>
        <a:p>
          <a:endParaRPr lang="ru-RU"/>
        </a:p>
      </dgm:t>
    </dgm:pt>
  </dgm:ptLst>
  <dgm:cxnLst>
    <dgm:cxn modelId="{32CFB847-06AA-8B44-8BD2-257516C1B256}" type="presOf" srcId="{E80DCC48-354A-BD45-8722-EE75F2C0F6E3}" destId="{1BEB284A-AA6C-0C4C-AFFC-A7E5E8D9A8F7}" srcOrd="0" destOrd="0" presId="urn:microsoft.com/office/officeart/2005/8/layout/radial6"/>
    <dgm:cxn modelId="{D0501941-F52E-BF42-9D06-A8039A3B7C35}" type="presOf" srcId="{D8D38B25-0A30-4A42-80AA-0CE828DC6577}" destId="{F5D3263B-4CF2-0D4F-A0BB-9A0982F149E5}" srcOrd="0" destOrd="0" presId="urn:microsoft.com/office/officeart/2005/8/layout/radial6"/>
    <dgm:cxn modelId="{716DD24C-6C6F-5347-9013-FB2978E09D73}" srcId="{16930E23-2F3E-7049-83B4-9DFB59A8DCF2}" destId="{2AB8F86A-AF5F-A348-99EC-E4F9B3B149A9}" srcOrd="1" destOrd="0" parTransId="{03F1B30A-10E6-B94D-80BD-342E30B959CA}" sibTransId="{E80DCC48-354A-BD45-8722-EE75F2C0F6E3}"/>
    <dgm:cxn modelId="{06191B61-911D-1345-A37F-AC55B9875543}" type="presOf" srcId="{9F637B55-3C87-354E-B891-9087D8187BEA}" destId="{8AFE1D47-7768-DA4D-BA14-53513DAE8B94}" srcOrd="0" destOrd="0" presId="urn:microsoft.com/office/officeart/2005/8/layout/radial6"/>
    <dgm:cxn modelId="{84149EE3-D0C4-774E-9545-C71D76B779D8}" srcId="{5A013E89-1291-C949-A969-29DDC6A50546}" destId="{16930E23-2F3E-7049-83B4-9DFB59A8DCF2}" srcOrd="0" destOrd="0" parTransId="{1441A6A3-B07F-DC40-9AD4-7B5E1206CC99}" sibTransId="{DE65B856-9FA5-2748-8C8F-1122C423137D}"/>
    <dgm:cxn modelId="{B3C8F28C-C12D-D44C-A9A5-992FD82888B0}" type="presOf" srcId="{2AB8F86A-AF5F-A348-99EC-E4F9B3B149A9}" destId="{9655EDA0-B532-E748-9C88-2AF2C3E87BF7}" srcOrd="0" destOrd="0" presId="urn:microsoft.com/office/officeart/2005/8/layout/radial6"/>
    <dgm:cxn modelId="{D2D9D738-0C01-6549-9762-7F76E73AAAE4}" type="presOf" srcId="{5A013E89-1291-C949-A969-29DDC6A50546}" destId="{B2A1A92C-4583-3C4B-B158-7B9E05E35CA8}" srcOrd="0" destOrd="0" presId="urn:microsoft.com/office/officeart/2005/8/layout/radial6"/>
    <dgm:cxn modelId="{9D65CBF7-0D94-9D46-A41F-00253593F6F4}" type="presOf" srcId="{16930E23-2F3E-7049-83B4-9DFB59A8DCF2}" destId="{A1B096EC-5841-C74E-98D2-2616B3F8534A}" srcOrd="0" destOrd="0" presId="urn:microsoft.com/office/officeart/2005/8/layout/radial6"/>
    <dgm:cxn modelId="{5E364FD9-C258-A841-90C7-45D1A564CD01}" srcId="{16930E23-2F3E-7049-83B4-9DFB59A8DCF2}" destId="{E6A18D78-6993-454D-9308-6B480157F591}" srcOrd="0" destOrd="0" parTransId="{3977B876-C403-4F42-835D-3C3F06B02B65}" sibTransId="{D8D38B25-0A30-4A42-80AA-0CE828DC6577}"/>
    <dgm:cxn modelId="{8E984FFD-7FDA-194E-9B39-D22ABD3041AD}" type="presOf" srcId="{09252574-DC76-A444-99BF-F11D82093E42}" destId="{75F68EEB-FF47-7F45-B689-71C6D5BFE728}" srcOrd="0" destOrd="0" presId="urn:microsoft.com/office/officeart/2005/8/layout/radial6"/>
    <dgm:cxn modelId="{2AB69246-4576-2541-9E5D-6331E76E30E9}" type="presOf" srcId="{E6A18D78-6993-454D-9308-6B480157F591}" destId="{F22B7E29-FCC2-3F40-879D-379ED9192467}" srcOrd="0" destOrd="0" presId="urn:microsoft.com/office/officeart/2005/8/layout/radial6"/>
    <dgm:cxn modelId="{36E2EDD7-1034-2D45-8EA8-D1DD3EFE0236}" srcId="{16930E23-2F3E-7049-83B4-9DFB59A8DCF2}" destId="{09252574-DC76-A444-99BF-F11D82093E42}" srcOrd="2" destOrd="0" parTransId="{18FFEBE4-142B-F942-9128-D7F5E65E84C2}" sibTransId="{9F637B55-3C87-354E-B891-9087D8187BEA}"/>
    <dgm:cxn modelId="{78C97E67-0484-8240-871C-A488983CD267}" type="presParOf" srcId="{B2A1A92C-4583-3C4B-B158-7B9E05E35CA8}" destId="{A1B096EC-5841-C74E-98D2-2616B3F8534A}" srcOrd="0" destOrd="0" presId="urn:microsoft.com/office/officeart/2005/8/layout/radial6"/>
    <dgm:cxn modelId="{94E1B088-C07A-5646-8F15-75D44E2ED12E}" type="presParOf" srcId="{B2A1A92C-4583-3C4B-B158-7B9E05E35CA8}" destId="{F22B7E29-FCC2-3F40-879D-379ED9192467}" srcOrd="1" destOrd="0" presId="urn:microsoft.com/office/officeart/2005/8/layout/radial6"/>
    <dgm:cxn modelId="{E81624FD-A809-4941-84EB-72C3388C9470}" type="presParOf" srcId="{B2A1A92C-4583-3C4B-B158-7B9E05E35CA8}" destId="{1A0A6297-3CCE-034D-87F8-BF1026098005}" srcOrd="2" destOrd="0" presId="urn:microsoft.com/office/officeart/2005/8/layout/radial6"/>
    <dgm:cxn modelId="{A5C5DE87-5AEA-D447-9A79-C261455E2290}" type="presParOf" srcId="{B2A1A92C-4583-3C4B-B158-7B9E05E35CA8}" destId="{F5D3263B-4CF2-0D4F-A0BB-9A0982F149E5}" srcOrd="3" destOrd="0" presId="urn:microsoft.com/office/officeart/2005/8/layout/radial6"/>
    <dgm:cxn modelId="{57F0B146-5AF5-524E-B228-E0212A4B72C1}" type="presParOf" srcId="{B2A1A92C-4583-3C4B-B158-7B9E05E35CA8}" destId="{9655EDA0-B532-E748-9C88-2AF2C3E87BF7}" srcOrd="4" destOrd="0" presId="urn:microsoft.com/office/officeart/2005/8/layout/radial6"/>
    <dgm:cxn modelId="{D2F64679-E224-D647-BF66-009DCF393C60}" type="presParOf" srcId="{B2A1A92C-4583-3C4B-B158-7B9E05E35CA8}" destId="{9BE17B84-A6ED-5646-945C-CA3D1FF57237}" srcOrd="5" destOrd="0" presId="urn:microsoft.com/office/officeart/2005/8/layout/radial6"/>
    <dgm:cxn modelId="{E2537214-F340-5D40-B532-1B7C8DC9C7D4}" type="presParOf" srcId="{B2A1A92C-4583-3C4B-B158-7B9E05E35CA8}" destId="{1BEB284A-AA6C-0C4C-AFFC-A7E5E8D9A8F7}" srcOrd="6" destOrd="0" presId="urn:microsoft.com/office/officeart/2005/8/layout/radial6"/>
    <dgm:cxn modelId="{302162B3-3C62-E447-BC8B-04AB47080802}" type="presParOf" srcId="{B2A1A92C-4583-3C4B-B158-7B9E05E35CA8}" destId="{75F68EEB-FF47-7F45-B689-71C6D5BFE728}" srcOrd="7" destOrd="0" presId="urn:microsoft.com/office/officeart/2005/8/layout/radial6"/>
    <dgm:cxn modelId="{3D13E45B-76DF-C540-8FF0-DF286D5D2B44}" type="presParOf" srcId="{B2A1A92C-4583-3C4B-B158-7B9E05E35CA8}" destId="{D5AF8075-BE60-6041-B0B8-97C58A88C2BA}" srcOrd="8" destOrd="0" presId="urn:microsoft.com/office/officeart/2005/8/layout/radial6"/>
    <dgm:cxn modelId="{5CDF2D95-76A4-F346-9AE8-D9746ED3C200}" type="presParOf" srcId="{B2A1A92C-4583-3C4B-B158-7B9E05E35CA8}" destId="{8AFE1D47-7768-DA4D-BA14-53513DAE8B94}"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E1D47-7768-DA4D-BA14-53513DAE8B94}">
      <dsp:nvSpPr>
        <dsp:cNvPr id="0" name=""/>
        <dsp:cNvSpPr/>
      </dsp:nvSpPr>
      <dsp:spPr>
        <a:xfrm>
          <a:off x="1668490" y="751296"/>
          <a:ext cx="4035796" cy="4035796"/>
        </a:xfrm>
        <a:prstGeom prst="blockArc">
          <a:avLst>
            <a:gd name="adj1" fmla="val 9000000"/>
            <a:gd name="adj2" fmla="val 16200000"/>
            <a:gd name="adj3" fmla="val 4635"/>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BEB284A-AA6C-0C4C-AFFC-A7E5E8D9A8F7}">
      <dsp:nvSpPr>
        <dsp:cNvPr id="0" name=""/>
        <dsp:cNvSpPr/>
      </dsp:nvSpPr>
      <dsp:spPr>
        <a:xfrm>
          <a:off x="1668490" y="751296"/>
          <a:ext cx="4035796" cy="4035796"/>
        </a:xfrm>
        <a:prstGeom prst="blockArc">
          <a:avLst>
            <a:gd name="adj1" fmla="val 1800000"/>
            <a:gd name="adj2" fmla="val 9000000"/>
            <a:gd name="adj3" fmla="val 4635"/>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5D3263B-4CF2-0D4F-A0BB-9A0982F149E5}">
      <dsp:nvSpPr>
        <dsp:cNvPr id="0" name=""/>
        <dsp:cNvSpPr/>
      </dsp:nvSpPr>
      <dsp:spPr>
        <a:xfrm>
          <a:off x="1631058" y="780334"/>
          <a:ext cx="4110660" cy="3977720"/>
        </a:xfrm>
        <a:prstGeom prst="blockArc">
          <a:avLst>
            <a:gd name="adj1" fmla="val 16200000"/>
            <a:gd name="adj2" fmla="val 1800000"/>
            <a:gd name="adj3" fmla="val 4635"/>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1B096EC-5841-C74E-98D2-2616B3F8534A}">
      <dsp:nvSpPr>
        <dsp:cNvPr id="0" name=""/>
        <dsp:cNvSpPr/>
      </dsp:nvSpPr>
      <dsp:spPr>
        <a:xfrm>
          <a:off x="2258019" y="1337011"/>
          <a:ext cx="2856739" cy="286436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Communication</a:t>
          </a:r>
        </a:p>
        <a:p>
          <a:pPr lvl="0" algn="ctr" defTabSz="977900">
            <a:lnSpc>
              <a:spcPct val="90000"/>
            </a:lnSpc>
            <a:spcBef>
              <a:spcPct val="0"/>
            </a:spcBef>
            <a:spcAft>
              <a:spcPct val="35000"/>
            </a:spcAft>
          </a:pPr>
          <a:r>
            <a:rPr lang="en-US" sz="1200" kern="1200" dirty="0" smtClean="0"/>
            <a:t>Disseminate the project outcomes among public procurers and SMEs across Europe</a:t>
          </a:r>
          <a:endParaRPr lang="ru-RU" sz="1200" kern="1200" dirty="0"/>
        </a:p>
      </dsp:txBody>
      <dsp:txXfrm>
        <a:off x="2676379" y="1756488"/>
        <a:ext cx="2020019" cy="2025412"/>
      </dsp:txXfrm>
    </dsp:sp>
    <dsp:sp modelId="{F22B7E29-FCC2-3F40-879D-379ED9192467}">
      <dsp:nvSpPr>
        <dsp:cNvPr id="0" name=""/>
        <dsp:cNvSpPr/>
      </dsp:nvSpPr>
      <dsp:spPr>
        <a:xfrm>
          <a:off x="2741331" y="-146998"/>
          <a:ext cx="1890113" cy="1890113"/>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Building</a:t>
          </a:r>
          <a:r>
            <a:rPr lang="en-US" sz="2600" kern="1200" baseline="0" dirty="0" smtClean="0"/>
            <a:t> Capacity</a:t>
          </a:r>
          <a:endParaRPr lang="ru-RU" sz="2600" kern="1200" dirty="0"/>
        </a:p>
      </dsp:txBody>
      <dsp:txXfrm>
        <a:off x="3018132" y="129803"/>
        <a:ext cx="1336511" cy="1336511"/>
      </dsp:txXfrm>
    </dsp:sp>
    <dsp:sp modelId="{9655EDA0-B532-E748-9C88-2AF2C3E87BF7}">
      <dsp:nvSpPr>
        <dsp:cNvPr id="0" name=""/>
        <dsp:cNvSpPr/>
      </dsp:nvSpPr>
      <dsp:spPr>
        <a:xfrm>
          <a:off x="4532245" y="2893565"/>
          <a:ext cx="1722395" cy="1722395"/>
        </a:xfrm>
        <a:prstGeom prst="ellipse">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Pilots</a:t>
          </a:r>
          <a:endParaRPr lang="ru-RU" sz="2600" kern="1200" dirty="0"/>
        </a:p>
      </dsp:txBody>
      <dsp:txXfrm>
        <a:off x="4784484" y="3145804"/>
        <a:ext cx="1217917" cy="1217917"/>
      </dsp:txXfrm>
    </dsp:sp>
    <dsp:sp modelId="{75F68EEB-FF47-7F45-B689-71C6D5BFE728}">
      <dsp:nvSpPr>
        <dsp:cNvPr id="0" name=""/>
        <dsp:cNvSpPr/>
      </dsp:nvSpPr>
      <dsp:spPr>
        <a:xfrm>
          <a:off x="1053631" y="2894435"/>
          <a:ext cx="1851405" cy="1720655"/>
        </a:xfrm>
        <a:prstGeom prst="ellipse">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Research</a:t>
          </a:r>
          <a:endParaRPr lang="ru-RU" sz="2600" kern="1200" dirty="0"/>
        </a:p>
      </dsp:txBody>
      <dsp:txXfrm>
        <a:off x="1324763" y="3146419"/>
        <a:ext cx="1309141" cy="121668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02378C-6D56-4934-9EC3-010829679BC5}" type="datetimeFigureOut">
              <a:rPr lang="de-DE" smtClean="0"/>
              <a:pPr/>
              <a:t>22.11.2018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1AEA7B-08E7-47C1-B654-445BC7E2EC71}" type="slidenum">
              <a:rPr lang="de-DE" smtClean="0"/>
              <a:pPr/>
              <a:t>‹#›</a:t>
            </a:fld>
            <a:endParaRPr lang="de-DE"/>
          </a:p>
        </p:txBody>
      </p:sp>
    </p:spTree>
    <p:extLst>
      <p:ext uri="{BB962C8B-B14F-4D97-AF65-F5344CB8AC3E}">
        <p14:creationId xmlns:p14="http://schemas.microsoft.com/office/powerpoint/2010/main" val="1697110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699DA-8EC3-4032-AFFB-073FA4813C4D}" type="datetimeFigureOut">
              <a:rPr lang="de-DE" smtClean="0"/>
              <a:pPr/>
              <a:t>22.11.2018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B547B-FC1E-4BC6-80DF-746DCA82461D}" type="slidenum">
              <a:rPr lang="de-DE" smtClean="0"/>
              <a:pPr/>
              <a:t>‹#›</a:t>
            </a:fld>
            <a:endParaRPr lang="de-DE"/>
          </a:p>
        </p:txBody>
      </p:sp>
    </p:spTree>
    <p:extLst>
      <p:ext uri="{BB962C8B-B14F-4D97-AF65-F5344CB8AC3E}">
        <p14:creationId xmlns:p14="http://schemas.microsoft.com/office/powerpoint/2010/main" val="273005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8B547B-FC1E-4BC6-80DF-746DCA82461D}" type="slidenum">
              <a:rPr lang="de-DE" smtClean="0"/>
              <a:pPr/>
              <a:t>8</a:t>
            </a:fld>
            <a:endParaRPr lang="de-DE"/>
          </a:p>
        </p:txBody>
      </p:sp>
    </p:spTree>
    <p:extLst>
      <p:ext uri="{BB962C8B-B14F-4D97-AF65-F5344CB8AC3E}">
        <p14:creationId xmlns:p14="http://schemas.microsoft.com/office/powerpoint/2010/main" val="204435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8B547B-FC1E-4BC6-80DF-746DCA82461D}" type="slidenum">
              <a:rPr lang="de-DE" smtClean="0"/>
              <a:pPr/>
              <a:t>9</a:t>
            </a:fld>
            <a:endParaRPr lang="de-DE"/>
          </a:p>
        </p:txBody>
      </p:sp>
    </p:spTree>
    <p:extLst>
      <p:ext uri="{BB962C8B-B14F-4D97-AF65-F5344CB8AC3E}">
        <p14:creationId xmlns:p14="http://schemas.microsoft.com/office/powerpoint/2010/main" val="1585163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8B547B-FC1E-4BC6-80DF-746DCA82461D}" type="slidenum">
              <a:rPr lang="de-DE" smtClean="0"/>
              <a:pPr/>
              <a:t>13</a:t>
            </a:fld>
            <a:endParaRPr lang="de-DE"/>
          </a:p>
        </p:txBody>
      </p:sp>
    </p:spTree>
    <p:extLst>
      <p:ext uri="{BB962C8B-B14F-4D97-AF65-F5344CB8AC3E}">
        <p14:creationId xmlns:p14="http://schemas.microsoft.com/office/powerpoint/2010/main" val="56183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8B547B-FC1E-4BC6-80DF-746DCA82461D}" type="slidenum">
              <a:rPr lang="de-DE" smtClean="0"/>
              <a:pPr/>
              <a:t>14</a:t>
            </a:fld>
            <a:endParaRPr lang="de-DE"/>
          </a:p>
        </p:txBody>
      </p:sp>
    </p:spTree>
    <p:extLst>
      <p:ext uri="{BB962C8B-B14F-4D97-AF65-F5344CB8AC3E}">
        <p14:creationId xmlns:p14="http://schemas.microsoft.com/office/powerpoint/2010/main" val="1233738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general">
    <p:spTree>
      <p:nvGrpSpPr>
        <p:cNvPr id="1" name=""/>
        <p:cNvGrpSpPr/>
        <p:nvPr/>
      </p:nvGrpSpPr>
      <p:grpSpPr>
        <a:xfrm>
          <a:off x="0" y="0"/>
          <a:ext cx="0" cy="0"/>
          <a:chOff x="0" y="0"/>
          <a:chExt cx="0" cy="0"/>
        </a:xfrm>
      </p:grpSpPr>
      <p:sp>
        <p:nvSpPr>
          <p:cNvPr id="13" name="Rechteck 12"/>
          <p:cNvSpPr/>
          <p:nvPr userDrawn="1"/>
        </p:nvSpPr>
        <p:spPr>
          <a:xfrm>
            <a:off x="0" y="2047875"/>
            <a:ext cx="9144000" cy="504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446"/>
            <a:ext cx="9144000" cy="2197608"/>
          </a:xfrm>
          <a:prstGeom prst="rect">
            <a:avLst/>
          </a:prstGeom>
        </p:spPr>
      </p:pic>
      <p:sp>
        <p:nvSpPr>
          <p:cNvPr id="9" name="Textplatzhalter 6"/>
          <p:cNvSpPr>
            <a:spLocks noGrp="1"/>
          </p:cNvSpPr>
          <p:nvPr>
            <p:ph type="body" sz="quarter" idx="13" hasCustomPrompt="1"/>
          </p:nvPr>
        </p:nvSpPr>
        <p:spPr>
          <a:xfrm>
            <a:off x="697045" y="2883760"/>
            <a:ext cx="7667621" cy="722313"/>
          </a:xfrm>
        </p:spPr>
        <p:txBody>
          <a:bodyPr>
            <a:normAutofit/>
          </a:bodyPr>
          <a:lstStyle>
            <a:lvl1pPr marL="0" indent="0">
              <a:buNone/>
              <a:defRPr sz="4200" b="1" spc="130" baseline="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PRESENTATION HEADING</a:t>
            </a:r>
            <a:endParaRPr lang="de-DE" dirty="0"/>
          </a:p>
        </p:txBody>
      </p:sp>
      <p:sp>
        <p:nvSpPr>
          <p:cNvPr id="10" name="Textplatzhalter 21"/>
          <p:cNvSpPr>
            <a:spLocks noGrp="1"/>
          </p:cNvSpPr>
          <p:nvPr>
            <p:ph type="body" sz="quarter" idx="14" hasCustomPrompt="1"/>
          </p:nvPr>
        </p:nvSpPr>
        <p:spPr>
          <a:xfrm>
            <a:off x="709167" y="3686175"/>
            <a:ext cx="7667493" cy="636588"/>
          </a:xfrm>
        </p:spPr>
        <p:txBody>
          <a:bodyPr>
            <a:normAutofit/>
          </a:bodyPr>
          <a:lstStyle>
            <a:lvl1pPr marL="0" indent="0">
              <a:buNone/>
              <a:defRPr sz="3200" spc="-2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err="1" smtClean="0"/>
              <a:t>Presentation</a:t>
            </a:r>
            <a:r>
              <a:rPr lang="de-DE" dirty="0" smtClean="0"/>
              <a:t> </a:t>
            </a:r>
            <a:r>
              <a:rPr lang="de-DE" dirty="0" err="1" smtClean="0"/>
              <a:t>Subheading</a:t>
            </a:r>
            <a:endParaRPr lang="de-DE" dirty="0"/>
          </a:p>
        </p:txBody>
      </p:sp>
      <p:sp>
        <p:nvSpPr>
          <p:cNvPr id="11" name="Textplatzhalter 24"/>
          <p:cNvSpPr>
            <a:spLocks noGrp="1"/>
          </p:cNvSpPr>
          <p:nvPr>
            <p:ph type="body" sz="quarter" idx="15" hasCustomPrompt="1"/>
          </p:nvPr>
        </p:nvSpPr>
        <p:spPr>
          <a:xfrm>
            <a:off x="721289" y="4811240"/>
            <a:ext cx="4244800" cy="758825"/>
          </a:xfrm>
        </p:spPr>
        <p:txBody>
          <a:bodyPr>
            <a:normAutofit/>
          </a:bodyPr>
          <a:lstStyle>
            <a:lvl1pPr marL="0" indent="0">
              <a:lnSpc>
                <a:spcPts val="1920"/>
              </a:lnSpc>
              <a:spcBef>
                <a:spcPts val="0"/>
              </a:spcBef>
              <a:buNone/>
              <a:defRPr sz="180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Name, Organisation</a:t>
            </a:r>
            <a:br>
              <a:rPr lang="de-DE" dirty="0" smtClean="0"/>
            </a:br>
            <a:r>
              <a:rPr lang="de-DE" dirty="0" smtClean="0"/>
              <a:t>Conference, Location</a:t>
            </a:r>
            <a:endParaRPr lang="de-DE" dirty="0"/>
          </a:p>
        </p:txBody>
      </p:sp>
      <p:sp>
        <p:nvSpPr>
          <p:cNvPr id="14" name="Textplatzhalter 24"/>
          <p:cNvSpPr>
            <a:spLocks noGrp="1"/>
          </p:cNvSpPr>
          <p:nvPr>
            <p:ph type="body" sz="quarter" idx="16" hasCustomPrompt="1"/>
          </p:nvPr>
        </p:nvSpPr>
        <p:spPr>
          <a:xfrm>
            <a:off x="724175" y="6049491"/>
            <a:ext cx="4244800" cy="376710"/>
          </a:xfrm>
        </p:spPr>
        <p:txBody>
          <a:bodyPr>
            <a:normAutofit/>
          </a:bodyPr>
          <a:lstStyle>
            <a:lvl1pPr marL="0" indent="0">
              <a:lnSpc>
                <a:spcPts val="1920"/>
              </a:lnSpc>
              <a:spcBef>
                <a:spcPts val="0"/>
              </a:spcBef>
              <a:buNone/>
              <a:defRPr sz="1800" baseline="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ROSTOCK, 1 JANUARY 2016</a:t>
            </a:r>
          </a:p>
        </p:txBody>
      </p:sp>
      <p:sp>
        <p:nvSpPr>
          <p:cNvPr id="19" name="Bildplatzhalter 18"/>
          <p:cNvSpPr>
            <a:spLocks noGrp="1"/>
          </p:cNvSpPr>
          <p:nvPr>
            <p:ph type="pic" sz="quarter" idx="17" hasCustomPrompt="1"/>
          </p:nvPr>
        </p:nvSpPr>
        <p:spPr>
          <a:xfrm>
            <a:off x="7527471" y="692039"/>
            <a:ext cx="785608" cy="410282"/>
          </a:xfrm>
          <a:solidFill>
            <a:srgbClr val="FF33CC"/>
          </a:solidFill>
        </p:spPr>
        <p:txBody>
          <a:bodyPr>
            <a:normAutofit/>
          </a:bodyPr>
          <a:lstStyle>
            <a:lvl1pPr marL="0" indent="0" algn="ctr">
              <a:buNone/>
              <a:defRPr sz="1200" baseline="0">
                <a:solidFill>
                  <a:schemeClr val="bg1"/>
                </a:solidFill>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place</a:t>
            </a:r>
            <a:r>
              <a:rPr lang="de-DE" dirty="0" smtClean="0"/>
              <a:t> a logo</a:t>
            </a:r>
            <a:endParaRPr lang="de-DE" dirty="0"/>
          </a:p>
        </p:txBody>
      </p:sp>
      <p:pic>
        <p:nvPicPr>
          <p:cNvPr id="12" name="Obraz 11" descr="K:\zzBBR\Circular PP\Marketing\Logo Circular PP\jpeg\ibsr_p1_Circular-PP_project-logo_full-coloured.jpg"/>
          <p:cNvPicPr/>
          <p:nvPr userDrawn="1"/>
        </p:nvPicPr>
        <p:blipFill>
          <a:blip r:embed="rId3" cstate="print"/>
          <a:srcRect/>
          <a:stretch>
            <a:fillRect/>
          </a:stretch>
        </p:blipFill>
        <p:spPr bwMode="auto">
          <a:xfrm>
            <a:off x="291621" y="343191"/>
            <a:ext cx="3235350" cy="1289669"/>
          </a:xfrm>
          <a:prstGeom prst="rect">
            <a:avLst/>
          </a:prstGeom>
          <a:noFill/>
          <a:ln w="9525">
            <a:noFill/>
            <a:miter lim="800000"/>
            <a:headEnd/>
            <a:tailEnd/>
          </a:ln>
        </p:spPr>
      </p:pic>
    </p:spTree>
    <p:extLst>
      <p:ext uri="{BB962C8B-B14F-4D97-AF65-F5344CB8AC3E}">
        <p14:creationId xmlns:p14="http://schemas.microsoft.com/office/powerpoint/2010/main" val="3656587540"/>
      </p:ext>
    </p:extLst>
  </p:cSld>
  <p:clrMapOvr>
    <a:masterClrMapping/>
  </p:clrMapOvr>
  <p:extLst mod="1">
    <p:ext uri="{DCECCB84-F9BA-43D5-87BE-67443E8EF086}">
      <p15:sldGuideLst xmlns:p15="http://schemas.microsoft.com/office/powerpoint/2012/main" xmlns="">
        <p15:guide id="1" orient="horz" pos="1570">
          <p15:clr>
            <a:srgbClr val="FBAE40"/>
          </p15:clr>
        </p15:guide>
        <p15:guide id="2" pos="2880">
          <p15:clr>
            <a:srgbClr val="FBAE40"/>
          </p15:clr>
        </p15:guide>
        <p15:guide id="3" orient="horz" pos="459">
          <p15:clr>
            <a:srgbClr val="FBAE40"/>
          </p15:clr>
        </p15:guide>
        <p15:guide id="4" pos="521">
          <p15:clr>
            <a:srgbClr val="FBAE40"/>
          </p15:clr>
        </p15:guide>
        <p15:guide id="5" orient="horz" pos="2228">
          <p15:clr>
            <a:srgbClr val="FBAE40"/>
          </p15:clr>
        </p15:guide>
        <p15:guide id="6" orient="horz" pos="245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3" name="Bildplatzhalter 2"/>
          <p:cNvSpPr>
            <a:spLocks noGrp="1"/>
          </p:cNvSpPr>
          <p:nvPr>
            <p:ph type="pic" sz="quarter" idx="19" hasCustomPrompt="1"/>
          </p:nvPr>
        </p:nvSpPr>
        <p:spPr>
          <a:xfrm>
            <a:off x="-6350" y="2171700"/>
            <a:ext cx="9156700" cy="4667250"/>
          </a:xfrm>
          <a:custGeom>
            <a:avLst/>
            <a:gdLst>
              <a:gd name="connsiteX0" fmla="*/ 0 w 9144000"/>
              <a:gd name="connsiteY0" fmla="*/ 0 h 5080000"/>
              <a:gd name="connsiteX1" fmla="*/ 4572000 w 9144000"/>
              <a:gd name="connsiteY1" fmla="*/ 0 h 5080000"/>
              <a:gd name="connsiteX2" fmla="*/ 9144000 w 9144000"/>
              <a:gd name="connsiteY2" fmla="*/ 2540000 h 5080000"/>
              <a:gd name="connsiteX3" fmla="*/ 4572000 w 9144000"/>
              <a:gd name="connsiteY3" fmla="*/ 5080000 h 5080000"/>
              <a:gd name="connsiteX4" fmla="*/ 0 w 9144000"/>
              <a:gd name="connsiteY4" fmla="*/ 5080000 h 5080000"/>
              <a:gd name="connsiteX5" fmla="*/ 0 w 9144000"/>
              <a:gd name="connsiteY5" fmla="*/ 0 h 5080000"/>
              <a:gd name="connsiteX0" fmla="*/ 0 w 9144000"/>
              <a:gd name="connsiteY0" fmla="*/ 431800 h 5080000"/>
              <a:gd name="connsiteX1" fmla="*/ 4572000 w 9144000"/>
              <a:gd name="connsiteY1" fmla="*/ 0 h 5080000"/>
              <a:gd name="connsiteX2" fmla="*/ 9144000 w 9144000"/>
              <a:gd name="connsiteY2" fmla="*/ 2540000 h 5080000"/>
              <a:gd name="connsiteX3" fmla="*/ 4572000 w 9144000"/>
              <a:gd name="connsiteY3" fmla="*/ 5080000 h 5080000"/>
              <a:gd name="connsiteX4" fmla="*/ 0 w 9144000"/>
              <a:gd name="connsiteY4" fmla="*/ 5080000 h 5080000"/>
              <a:gd name="connsiteX5" fmla="*/ 0 w 9144000"/>
              <a:gd name="connsiteY5" fmla="*/ 431800 h 5080000"/>
              <a:gd name="connsiteX0" fmla="*/ 0 w 9169400"/>
              <a:gd name="connsiteY0" fmla="*/ 431800 h 5080000"/>
              <a:gd name="connsiteX1" fmla="*/ 4572000 w 9169400"/>
              <a:gd name="connsiteY1" fmla="*/ 0 h 5080000"/>
              <a:gd name="connsiteX2" fmla="*/ 9144000 w 9169400"/>
              <a:gd name="connsiteY2" fmla="*/ 2540000 h 5080000"/>
              <a:gd name="connsiteX3" fmla="*/ 4572000 w 9169400"/>
              <a:gd name="connsiteY3" fmla="*/ 5080000 h 5080000"/>
              <a:gd name="connsiteX4" fmla="*/ 9169400 w 9169400"/>
              <a:gd name="connsiteY4" fmla="*/ 5073650 h 5080000"/>
              <a:gd name="connsiteX5" fmla="*/ 0 w 9169400"/>
              <a:gd name="connsiteY5" fmla="*/ 431800 h 5080000"/>
              <a:gd name="connsiteX0" fmla="*/ 0 w 9112250"/>
              <a:gd name="connsiteY0" fmla="*/ 5073650 h 5080000"/>
              <a:gd name="connsiteX1" fmla="*/ 4514850 w 9112250"/>
              <a:gd name="connsiteY1" fmla="*/ 0 h 5080000"/>
              <a:gd name="connsiteX2" fmla="*/ 9086850 w 9112250"/>
              <a:gd name="connsiteY2" fmla="*/ 2540000 h 5080000"/>
              <a:gd name="connsiteX3" fmla="*/ 4514850 w 9112250"/>
              <a:gd name="connsiteY3" fmla="*/ 5080000 h 5080000"/>
              <a:gd name="connsiteX4" fmla="*/ 9112250 w 9112250"/>
              <a:gd name="connsiteY4" fmla="*/ 5073650 h 5080000"/>
              <a:gd name="connsiteX5" fmla="*/ 0 w 9112250"/>
              <a:gd name="connsiteY5" fmla="*/ 5073650 h 5080000"/>
              <a:gd name="connsiteX0" fmla="*/ 0 w 9156700"/>
              <a:gd name="connsiteY0" fmla="*/ 5073650 h 5080000"/>
              <a:gd name="connsiteX1" fmla="*/ 4559300 w 9156700"/>
              <a:gd name="connsiteY1" fmla="*/ 0 h 5080000"/>
              <a:gd name="connsiteX2" fmla="*/ 9131300 w 9156700"/>
              <a:gd name="connsiteY2" fmla="*/ 2540000 h 5080000"/>
              <a:gd name="connsiteX3" fmla="*/ 4559300 w 9156700"/>
              <a:gd name="connsiteY3" fmla="*/ 5080000 h 5080000"/>
              <a:gd name="connsiteX4" fmla="*/ 9156700 w 9156700"/>
              <a:gd name="connsiteY4" fmla="*/ 5073650 h 5080000"/>
              <a:gd name="connsiteX5" fmla="*/ 0 w 9156700"/>
              <a:gd name="connsiteY5" fmla="*/ 5073650 h 5080000"/>
              <a:gd name="connsiteX0" fmla="*/ 0 w 9156700"/>
              <a:gd name="connsiteY0" fmla="*/ 4845050 h 4851400"/>
              <a:gd name="connsiteX1" fmla="*/ 2921000 w 9156700"/>
              <a:gd name="connsiteY1" fmla="*/ 0 h 4851400"/>
              <a:gd name="connsiteX2" fmla="*/ 9131300 w 9156700"/>
              <a:gd name="connsiteY2" fmla="*/ 2311400 h 4851400"/>
              <a:gd name="connsiteX3" fmla="*/ 4559300 w 9156700"/>
              <a:gd name="connsiteY3" fmla="*/ 4851400 h 4851400"/>
              <a:gd name="connsiteX4" fmla="*/ 9156700 w 9156700"/>
              <a:gd name="connsiteY4" fmla="*/ 4845050 h 4851400"/>
              <a:gd name="connsiteX5" fmla="*/ 0 w 9156700"/>
              <a:gd name="connsiteY5" fmla="*/ 4845050 h 4851400"/>
              <a:gd name="connsiteX0" fmla="*/ 0 w 9156700"/>
              <a:gd name="connsiteY0" fmla="*/ 5190369 h 5196719"/>
              <a:gd name="connsiteX1" fmla="*/ 2921000 w 9156700"/>
              <a:gd name="connsiteY1" fmla="*/ 345319 h 5196719"/>
              <a:gd name="connsiteX2" fmla="*/ 4762500 w 9156700"/>
              <a:gd name="connsiteY2" fmla="*/ 364369 h 5196719"/>
              <a:gd name="connsiteX3" fmla="*/ 4559300 w 9156700"/>
              <a:gd name="connsiteY3" fmla="*/ 5196719 h 5196719"/>
              <a:gd name="connsiteX4" fmla="*/ 9156700 w 9156700"/>
              <a:gd name="connsiteY4" fmla="*/ 5190369 h 5196719"/>
              <a:gd name="connsiteX5" fmla="*/ 0 w 9156700"/>
              <a:gd name="connsiteY5" fmla="*/ 5190369 h 5196719"/>
              <a:gd name="connsiteX0" fmla="*/ 0 w 9751554"/>
              <a:gd name="connsiteY0" fmla="*/ 4973635 h 4973635"/>
              <a:gd name="connsiteX1" fmla="*/ 2921000 w 9751554"/>
              <a:gd name="connsiteY1" fmla="*/ 128585 h 4973635"/>
              <a:gd name="connsiteX2" fmla="*/ 4762500 w 9751554"/>
              <a:gd name="connsiteY2" fmla="*/ 147635 h 4973635"/>
              <a:gd name="connsiteX3" fmla="*/ 9124950 w 9751554"/>
              <a:gd name="connsiteY3" fmla="*/ 2052635 h 4973635"/>
              <a:gd name="connsiteX4" fmla="*/ 9156700 w 9751554"/>
              <a:gd name="connsiteY4" fmla="*/ 4973635 h 4973635"/>
              <a:gd name="connsiteX5" fmla="*/ 0 w 9751554"/>
              <a:gd name="connsiteY5" fmla="*/ 4973635 h 4973635"/>
              <a:gd name="connsiteX0" fmla="*/ 0 w 9156700"/>
              <a:gd name="connsiteY0" fmla="*/ 4973635 h 4973635"/>
              <a:gd name="connsiteX1" fmla="*/ 2921000 w 9156700"/>
              <a:gd name="connsiteY1" fmla="*/ 128585 h 4973635"/>
              <a:gd name="connsiteX2" fmla="*/ 4762500 w 9156700"/>
              <a:gd name="connsiteY2" fmla="*/ 147635 h 4973635"/>
              <a:gd name="connsiteX3" fmla="*/ 9124950 w 9156700"/>
              <a:gd name="connsiteY3" fmla="*/ 2052635 h 4973635"/>
              <a:gd name="connsiteX4" fmla="*/ 9156700 w 9156700"/>
              <a:gd name="connsiteY4" fmla="*/ 4973635 h 4973635"/>
              <a:gd name="connsiteX5" fmla="*/ 0 w 9156700"/>
              <a:gd name="connsiteY5" fmla="*/ 4973635 h 4973635"/>
              <a:gd name="connsiteX0" fmla="*/ 439940 w 9596640"/>
              <a:gd name="connsiteY0" fmla="*/ 4918607 h 4918607"/>
              <a:gd name="connsiteX1" fmla="*/ 439940 w 9596640"/>
              <a:gd name="connsiteY1" fmla="*/ 276757 h 4918607"/>
              <a:gd name="connsiteX2" fmla="*/ 5202440 w 9596640"/>
              <a:gd name="connsiteY2" fmla="*/ 92607 h 4918607"/>
              <a:gd name="connsiteX3" fmla="*/ 9564890 w 9596640"/>
              <a:gd name="connsiteY3" fmla="*/ 1997607 h 4918607"/>
              <a:gd name="connsiteX4" fmla="*/ 9596640 w 9596640"/>
              <a:gd name="connsiteY4" fmla="*/ 4918607 h 4918607"/>
              <a:gd name="connsiteX5" fmla="*/ 439940 w 9596640"/>
              <a:gd name="connsiteY5" fmla="*/ 4918607 h 4918607"/>
              <a:gd name="connsiteX0" fmla="*/ 0 w 9156700"/>
              <a:gd name="connsiteY0" fmla="*/ 4918607 h 4918607"/>
              <a:gd name="connsiteX1" fmla="*/ 0 w 9156700"/>
              <a:gd name="connsiteY1" fmla="*/ 276757 h 4918607"/>
              <a:gd name="connsiteX2" fmla="*/ 4762500 w 9156700"/>
              <a:gd name="connsiteY2" fmla="*/ 92607 h 4918607"/>
              <a:gd name="connsiteX3" fmla="*/ 9124950 w 9156700"/>
              <a:gd name="connsiteY3" fmla="*/ 1997607 h 4918607"/>
              <a:gd name="connsiteX4" fmla="*/ 9156700 w 9156700"/>
              <a:gd name="connsiteY4" fmla="*/ 4918607 h 4918607"/>
              <a:gd name="connsiteX5" fmla="*/ 0 w 9156700"/>
              <a:gd name="connsiteY5" fmla="*/ 4918607 h 4918607"/>
              <a:gd name="connsiteX0" fmla="*/ 0 w 9156700"/>
              <a:gd name="connsiteY0" fmla="*/ 4948774 h 4948774"/>
              <a:gd name="connsiteX1" fmla="*/ 0 w 9156700"/>
              <a:gd name="connsiteY1" fmla="*/ 306924 h 4948774"/>
              <a:gd name="connsiteX2" fmla="*/ 4762500 w 9156700"/>
              <a:gd name="connsiteY2" fmla="*/ 122774 h 4948774"/>
              <a:gd name="connsiteX3" fmla="*/ 9124950 w 9156700"/>
              <a:gd name="connsiteY3" fmla="*/ 2027774 h 4948774"/>
              <a:gd name="connsiteX4" fmla="*/ 9156700 w 9156700"/>
              <a:gd name="connsiteY4" fmla="*/ 4948774 h 4948774"/>
              <a:gd name="connsiteX5" fmla="*/ 0 w 9156700"/>
              <a:gd name="connsiteY5" fmla="*/ 4948774 h 4948774"/>
              <a:gd name="connsiteX0" fmla="*/ 0 w 9156700"/>
              <a:gd name="connsiteY0" fmla="*/ 4948774 h 4948774"/>
              <a:gd name="connsiteX1" fmla="*/ 0 w 9156700"/>
              <a:gd name="connsiteY1" fmla="*/ 306924 h 4948774"/>
              <a:gd name="connsiteX2" fmla="*/ 4762500 w 9156700"/>
              <a:gd name="connsiteY2" fmla="*/ 122774 h 4948774"/>
              <a:gd name="connsiteX3" fmla="*/ 9124950 w 9156700"/>
              <a:gd name="connsiteY3" fmla="*/ 2027774 h 4948774"/>
              <a:gd name="connsiteX4" fmla="*/ 9156700 w 9156700"/>
              <a:gd name="connsiteY4" fmla="*/ 4948774 h 4948774"/>
              <a:gd name="connsiteX5" fmla="*/ 0 w 9156700"/>
              <a:gd name="connsiteY5" fmla="*/ 4948774 h 4948774"/>
              <a:gd name="connsiteX0" fmla="*/ 0 w 9156700"/>
              <a:gd name="connsiteY0" fmla="*/ 5079317 h 5079317"/>
              <a:gd name="connsiteX1" fmla="*/ 0 w 9156700"/>
              <a:gd name="connsiteY1" fmla="*/ 437467 h 5079317"/>
              <a:gd name="connsiteX2" fmla="*/ 4305300 w 9156700"/>
              <a:gd name="connsiteY2" fmla="*/ 94567 h 5079317"/>
              <a:gd name="connsiteX3" fmla="*/ 9124950 w 9156700"/>
              <a:gd name="connsiteY3" fmla="*/ 2158317 h 5079317"/>
              <a:gd name="connsiteX4" fmla="*/ 9156700 w 9156700"/>
              <a:gd name="connsiteY4" fmla="*/ 5079317 h 5079317"/>
              <a:gd name="connsiteX5" fmla="*/ 0 w 9156700"/>
              <a:gd name="connsiteY5" fmla="*/ 5079317 h 5079317"/>
              <a:gd name="connsiteX0" fmla="*/ 0 w 9156700"/>
              <a:gd name="connsiteY0" fmla="*/ 5052188 h 5052188"/>
              <a:gd name="connsiteX1" fmla="*/ 0 w 9156700"/>
              <a:gd name="connsiteY1" fmla="*/ 410338 h 5052188"/>
              <a:gd name="connsiteX2" fmla="*/ 4546600 w 9156700"/>
              <a:gd name="connsiteY2" fmla="*/ 99188 h 5052188"/>
              <a:gd name="connsiteX3" fmla="*/ 9124950 w 9156700"/>
              <a:gd name="connsiteY3" fmla="*/ 2131188 h 5052188"/>
              <a:gd name="connsiteX4" fmla="*/ 9156700 w 9156700"/>
              <a:gd name="connsiteY4" fmla="*/ 5052188 h 5052188"/>
              <a:gd name="connsiteX5" fmla="*/ 0 w 9156700"/>
              <a:gd name="connsiteY5" fmla="*/ 5052188 h 5052188"/>
              <a:gd name="connsiteX0" fmla="*/ 0 w 9156700"/>
              <a:gd name="connsiteY0" fmla="*/ 4957215 h 4957215"/>
              <a:gd name="connsiteX1" fmla="*/ 0 w 9156700"/>
              <a:gd name="connsiteY1" fmla="*/ 315365 h 4957215"/>
              <a:gd name="connsiteX2" fmla="*/ 4546600 w 9156700"/>
              <a:gd name="connsiteY2" fmla="*/ 4215 h 4957215"/>
              <a:gd name="connsiteX3" fmla="*/ 9124950 w 9156700"/>
              <a:gd name="connsiteY3" fmla="*/ 2036215 h 4957215"/>
              <a:gd name="connsiteX4" fmla="*/ 9156700 w 9156700"/>
              <a:gd name="connsiteY4" fmla="*/ 4957215 h 4957215"/>
              <a:gd name="connsiteX5" fmla="*/ 0 w 9156700"/>
              <a:gd name="connsiteY5" fmla="*/ 4957215 h 4957215"/>
              <a:gd name="connsiteX0" fmla="*/ 0 w 9156700"/>
              <a:gd name="connsiteY0" fmla="*/ 4972261 h 4972261"/>
              <a:gd name="connsiteX1" fmla="*/ 0 w 9156700"/>
              <a:gd name="connsiteY1" fmla="*/ 330411 h 4972261"/>
              <a:gd name="connsiteX2" fmla="*/ 4546600 w 9156700"/>
              <a:gd name="connsiteY2" fmla="*/ 19261 h 4972261"/>
              <a:gd name="connsiteX3" fmla="*/ 9124950 w 9156700"/>
              <a:gd name="connsiteY3" fmla="*/ 2051261 h 4972261"/>
              <a:gd name="connsiteX4" fmla="*/ 9156700 w 9156700"/>
              <a:gd name="connsiteY4" fmla="*/ 4972261 h 4972261"/>
              <a:gd name="connsiteX5" fmla="*/ 0 w 9156700"/>
              <a:gd name="connsiteY5" fmla="*/ 4972261 h 4972261"/>
              <a:gd name="connsiteX0" fmla="*/ 0 w 9156700"/>
              <a:gd name="connsiteY0" fmla="*/ 4972261 h 4972261"/>
              <a:gd name="connsiteX1" fmla="*/ 0 w 9156700"/>
              <a:gd name="connsiteY1" fmla="*/ 330411 h 4972261"/>
              <a:gd name="connsiteX2" fmla="*/ 4546600 w 9156700"/>
              <a:gd name="connsiteY2" fmla="*/ 19261 h 4972261"/>
              <a:gd name="connsiteX3" fmla="*/ 9124950 w 9156700"/>
              <a:gd name="connsiteY3" fmla="*/ 2051261 h 4972261"/>
              <a:gd name="connsiteX4" fmla="*/ 9156700 w 9156700"/>
              <a:gd name="connsiteY4" fmla="*/ 4972261 h 4972261"/>
              <a:gd name="connsiteX5" fmla="*/ 0 w 9156700"/>
              <a:gd name="connsiteY5" fmla="*/ 4972261 h 4972261"/>
              <a:gd name="connsiteX0" fmla="*/ 0 w 9156700"/>
              <a:gd name="connsiteY0" fmla="*/ 5491033 h 5491033"/>
              <a:gd name="connsiteX1" fmla="*/ 0 w 9156700"/>
              <a:gd name="connsiteY1" fmla="*/ 849183 h 5491033"/>
              <a:gd name="connsiteX2" fmla="*/ 4546600 w 9156700"/>
              <a:gd name="connsiteY2" fmla="*/ 538033 h 5491033"/>
              <a:gd name="connsiteX3" fmla="*/ 9137650 w 9156700"/>
              <a:gd name="connsiteY3" fmla="*/ 849183 h 5491033"/>
              <a:gd name="connsiteX4" fmla="*/ 9156700 w 9156700"/>
              <a:gd name="connsiteY4" fmla="*/ 5491033 h 5491033"/>
              <a:gd name="connsiteX5" fmla="*/ 0 w 9156700"/>
              <a:gd name="connsiteY5" fmla="*/ 5491033 h 5491033"/>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6700" h="4953000">
                <a:moveTo>
                  <a:pt x="0" y="4953000"/>
                </a:moveTo>
                <a:cubicBezTo>
                  <a:pt x="12700" y="3930650"/>
                  <a:pt x="0" y="1968500"/>
                  <a:pt x="0" y="311150"/>
                </a:cubicBezTo>
                <a:cubicBezTo>
                  <a:pt x="2055146" y="107950"/>
                  <a:pt x="3023658" y="0"/>
                  <a:pt x="4546600" y="0"/>
                </a:cubicBezTo>
                <a:cubicBezTo>
                  <a:pt x="6069542" y="0"/>
                  <a:pt x="7700296" y="133350"/>
                  <a:pt x="9137650" y="311150"/>
                </a:cubicBezTo>
                <a:lnTo>
                  <a:pt x="9156700" y="4953000"/>
                </a:lnTo>
                <a:lnTo>
                  <a:pt x="0" y="4953000"/>
                </a:lnTo>
                <a:close/>
              </a:path>
            </a:pathLst>
          </a:custGeom>
          <a:solidFill>
            <a:srgbClr val="D9D9D9"/>
          </a:solidFill>
        </p:spPr>
        <p:txBody>
          <a:bodyPr/>
          <a:lstStyle>
            <a:lvl1pPr marL="0" indent="0" algn="ctr">
              <a:buNone/>
              <a:defRPr>
                <a:solidFill>
                  <a:srgbClr val="535353"/>
                </a:solidFill>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image</a:t>
            </a:r>
            <a:endParaRPr lang="de-DE" dirty="0"/>
          </a:p>
        </p:txBody>
      </p:sp>
      <p:sp>
        <p:nvSpPr>
          <p:cNvPr id="26" name="Textplatzhalter 6"/>
          <p:cNvSpPr>
            <a:spLocks noGrp="1"/>
          </p:cNvSpPr>
          <p:nvPr>
            <p:ph type="body" sz="quarter" idx="13" hasCustomPrompt="1"/>
          </p:nvPr>
        </p:nvSpPr>
        <p:spPr>
          <a:xfrm>
            <a:off x="697045" y="2883760"/>
            <a:ext cx="7667621" cy="722313"/>
          </a:xfrm>
        </p:spPr>
        <p:txBody>
          <a:bodyPr>
            <a:normAutofit/>
          </a:bodyPr>
          <a:lstStyle>
            <a:lvl1pPr marL="0" indent="0">
              <a:buNone/>
              <a:defRPr sz="4200" b="1" spc="130" baseline="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PRESENTATION HEADING</a:t>
            </a:r>
            <a:endParaRPr lang="de-DE" dirty="0"/>
          </a:p>
        </p:txBody>
      </p:sp>
      <p:sp>
        <p:nvSpPr>
          <p:cNvPr id="27" name="Textplatzhalter 21"/>
          <p:cNvSpPr>
            <a:spLocks noGrp="1"/>
          </p:cNvSpPr>
          <p:nvPr>
            <p:ph type="body" sz="quarter" idx="14" hasCustomPrompt="1"/>
          </p:nvPr>
        </p:nvSpPr>
        <p:spPr>
          <a:xfrm>
            <a:off x="709167" y="3686175"/>
            <a:ext cx="7667493" cy="636588"/>
          </a:xfrm>
        </p:spPr>
        <p:txBody>
          <a:bodyPr>
            <a:normAutofit/>
          </a:bodyPr>
          <a:lstStyle>
            <a:lvl1pPr marL="0" indent="0">
              <a:buNone/>
              <a:defRPr sz="3200" spc="-20" baseline="0">
                <a:solidFill>
                  <a:schemeClr val="bg1"/>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err="1" smtClean="0"/>
              <a:t>Presentation</a:t>
            </a:r>
            <a:r>
              <a:rPr lang="de-DE" dirty="0" smtClean="0"/>
              <a:t> </a:t>
            </a:r>
            <a:r>
              <a:rPr lang="de-DE" dirty="0" err="1" smtClean="0"/>
              <a:t>Subheading</a:t>
            </a:r>
            <a:endParaRPr lang="de-DE" dirty="0"/>
          </a:p>
        </p:txBody>
      </p:sp>
      <p:sp>
        <p:nvSpPr>
          <p:cNvPr id="29" name="Textplatzhalter 24"/>
          <p:cNvSpPr>
            <a:spLocks noGrp="1"/>
          </p:cNvSpPr>
          <p:nvPr>
            <p:ph type="body" sz="quarter" idx="16" hasCustomPrompt="1"/>
          </p:nvPr>
        </p:nvSpPr>
        <p:spPr>
          <a:xfrm>
            <a:off x="724175" y="6049491"/>
            <a:ext cx="4244800" cy="376710"/>
          </a:xfrm>
        </p:spPr>
        <p:txBody>
          <a:bodyPr>
            <a:normAutofit/>
          </a:bodyPr>
          <a:lstStyle>
            <a:lvl1pPr marL="0" indent="0">
              <a:lnSpc>
                <a:spcPts val="1920"/>
              </a:lnSpc>
              <a:spcBef>
                <a:spcPts val="0"/>
              </a:spcBef>
              <a:buNone/>
              <a:defRPr sz="1800" baseline="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ROSTOCK, 1 JANUARY 2016</a:t>
            </a:r>
          </a:p>
        </p:txBody>
      </p:sp>
      <p:sp>
        <p:nvSpPr>
          <p:cNvPr id="31" name="Bildplatzhalter 18"/>
          <p:cNvSpPr>
            <a:spLocks noGrp="1"/>
          </p:cNvSpPr>
          <p:nvPr>
            <p:ph type="pic" sz="quarter" idx="17" hasCustomPrompt="1"/>
          </p:nvPr>
        </p:nvSpPr>
        <p:spPr>
          <a:xfrm>
            <a:off x="6986819" y="699766"/>
            <a:ext cx="1316736" cy="448056"/>
          </a:xfrm>
          <a:solidFill>
            <a:srgbClr val="FF33CC"/>
          </a:solidFill>
        </p:spPr>
        <p:txBody>
          <a:bodyPr>
            <a:normAutofit/>
          </a:bodyPr>
          <a:lstStyle>
            <a:lvl1pPr marL="0" indent="0" algn="ctr">
              <a:buNone/>
              <a:defRPr sz="1200" baseline="0">
                <a:solidFill>
                  <a:schemeClr val="bg1"/>
                </a:solidFill>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place</a:t>
            </a:r>
            <a:r>
              <a:rPr lang="de-DE" dirty="0" smtClean="0"/>
              <a:t> a logo</a:t>
            </a:r>
            <a:endParaRPr lang="de-DE" dirty="0"/>
          </a:p>
        </p:txBody>
      </p:sp>
      <p:sp>
        <p:nvSpPr>
          <p:cNvPr id="33" name="Textplatzhalter 24"/>
          <p:cNvSpPr>
            <a:spLocks noGrp="1"/>
          </p:cNvSpPr>
          <p:nvPr>
            <p:ph type="body" sz="quarter" idx="15" hasCustomPrompt="1"/>
          </p:nvPr>
        </p:nvSpPr>
        <p:spPr>
          <a:xfrm>
            <a:off x="721289" y="4811240"/>
            <a:ext cx="4244800" cy="758825"/>
          </a:xfrm>
        </p:spPr>
        <p:txBody>
          <a:bodyPr>
            <a:normAutofit/>
          </a:bodyPr>
          <a:lstStyle>
            <a:lvl1pPr marL="0" indent="0">
              <a:lnSpc>
                <a:spcPts val="1920"/>
              </a:lnSpc>
              <a:spcBef>
                <a:spcPts val="0"/>
              </a:spcBef>
              <a:buNone/>
              <a:defRPr sz="180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smtClean="0"/>
              <a:t>Name, Organisation</a:t>
            </a:r>
            <a:br>
              <a:rPr lang="de-DE" dirty="0" smtClean="0"/>
            </a:br>
            <a:r>
              <a:rPr lang="de-DE" dirty="0" smtClean="0"/>
              <a:t>Conference, Location</a:t>
            </a:r>
            <a:endParaRPr lang="de-DE" dirty="0"/>
          </a:p>
        </p:txBody>
      </p:sp>
      <p:pic>
        <p:nvPicPr>
          <p:cNvPr id="10" name="Obraz 9" descr="K:\zzBBR\Circular PP\Marketing\Logo Circular PP\jpeg\ibsr_p1_Circular-PP_project-logo_full-coloured.jpg"/>
          <p:cNvPicPr/>
          <p:nvPr userDrawn="1"/>
        </p:nvPicPr>
        <p:blipFill>
          <a:blip r:embed="rId2" cstate="print"/>
          <a:srcRect/>
          <a:stretch>
            <a:fillRect/>
          </a:stretch>
        </p:blipFill>
        <p:spPr bwMode="auto">
          <a:xfrm>
            <a:off x="291621" y="457488"/>
            <a:ext cx="3032603" cy="1180812"/>
          </a:xfrm>
          <a:prstGeom prst="rect">
            <a:avLst/>
          </a:prstGeom>
          <a:noFill/>
          <a:ln w="9525">
            <a:noFill/>
            <a:miter lim="800000"/>
            <a:headEnd/>
            <a:tailEnd/>
          </a:ln>
        </p:spPr>
      </p:pic>
    </p:spTree>
    <p:extLst>
      <p:ext uri="{BB962C8B-B14F-4D97-AF65-F5344CB8AC3E}">
        <p14:creationId xmlns:p14="http://schemas.microsoft.com/office/powerpoint/2010/main" val="2599249540"/>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pic>
        <p:nvPicPr>
          <p:cNvPr id="16" name="Grafik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6"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0" name="Textplatzhalter 20"/>
          <p:cNvSpPr>
            <a:spLocks noGrp="1"/>
          </p:cNvSpPr>
          <p:nvPr>
            <p:ph type="body" sz="quarter" idx="14"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smtClean="0"/>
              <a:t>Slide </a:t>
            </a:r>
            <a:r>
              <a:rPr lang="de-DE" dirty="0" err="1" smtClean="0"/>
              <a:t>Heading</a:t>
            </a:r>
            <a:endParaRPr lang="de-DE" dirty="0"/>
          </a:p>
        </p:txBody>
      </p:sp>
      <p:sp>
        <p:nvSpPr>
          <p:cNvPr id="11" name="Textplatzhalter 22"/>
          <p:cNvSpPr>
            <a:spLocks noGrp="1"/>
          </p:cNvSpPr>
          <p:nvPr>
            <p:ph type="body" sz="quarter" idx="15"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smtClean="0"/>
              <a:t>Slide </a:t>
            </a:r>
            <a:r>
              <a:rPr lang="de-DE" dirty="0" err="1" smtClean="0"/>
              <a:t>Subheading</a:t>
            </a:r>
            <a:endParaRPr lang="de-DE" dirty="0"/>
          </a:p>
        </p:txBody>
      </p:sp>
      <p:sp>
        <p:nvSpPr>
          <p:cNvPr id="14" name="Textplatzhalter 3"/>
          <p:cNvSpPr>
            <a:spLocks noGrp="1"/>
          </p:cNvSpPr>
          <p:nvPr>
            <p:ph type="body" sz="quarter" idx="24" hasCustomPrompt="1"/>
          </p:nvPr>
        </p:nvSpPr>
        <p:spPr>
          <a:xfrm>
            <a:off x="736600" y="1613521"/>
            <a:ext cx="7670800" cy="1973887"/>
          </a:xfrm>
        </p:spPr>
        <p:txBody>
          <a:bodyPr>
            <a:normAutofit/>
          </a:bodyPr>
          <a:lstStyle>
            <a:lvl1pPr marL="342900" indent="-342900">
              <a:lnSpc>
                <a:spcPct val="100000"/>
              </a:lnSpc>
              <a:spcBef>
                <a:spcPts val="0"/>
              </a:spcBef>
              <a:buFont typeface="Arial" panose="020B0604020202020204" pitchFamily="34" charset="0"/>
              <a:buChar char="•"/>
              <a:defRPr sz="2400">
                <a:solidFill>
                  <a:srgbClr val="535353"/>
                </a:solidFill>
              </a:defRPr>
            </a:lvl1pPr>
            <a:lvl2pPr marL="395903" indent="0">
              <a:lnSpc>
                <a:spcPts val="1560"/>
              </a:lnSpc>
              <a:buNone/>
              <a:defRPr>
                <a:solidFill>
                  <a:srgbClr val="164194"/>
                </a:solidFill>
              </a:defRPr>
            </a:lvl2pPr>
            <a:lvl3pPr>
              <a:lnSpc>
                <a:spcPts val="1560"/>
              </a:lnSpc>
              <a:buClr>
                <a:srgbClr val="164194"/>
              </a:buClr>
              <a:defRPr>
                <a:solidFill>
                  <a:srgbClr val="164194"/>
                </a:solidFill>
              </a:defRPr>
            </a:lvl3pPr>
            <a:lvl4pPr>
              <a:lnSpc>
                <a:spcPts val="1560"/>
              </a:lnSpc>
              <a:defRPr>
                <a:solidFill>
                  <a:srgbClr val="164194"/>
                </a:solidFill>
              </a:defRPr>
            </a:lvl4pPr>
            <a:lvl5pPr>
              <a:lnSpc>
                <a:spcPts val="1560"/>
              </a:lnSpc>
              <a:defRPr>
                <a:solidFill>
                  <a:srgbClr val="164194"/>
                </a:solidFill>
              </a:defRPr>
            </a:lvl5pPr>
          </a:lstStyle>
          <a:p>
            <a:pPr marL="342900" indent="-342900">
              <a:buFont typeface="Arial" panose="020B0604020202020204" pitchFamily="34" charset="0"/>
              <a:buChar char="•"/>
            </a:pPr>
            <a:r>
              <a:rPr lang="de-DE" dirty="0" smtClean="0"/>
              <a:t>e.g. </a:t>
            </a:r>
            <a:r>
              <a:rPr lang="de-DE" dirty="0" err="1" smtClean="0"/>
              <a:t>bullet</a:t>
            </a:r>
            <a:r>
              <a:rPr lang="de-DE" dirty="0" smtClean="0"/>
              <a:t> </a:t>
            </a:r>
            <a:r>
              <a:rPr lang="de-DE" dirty="0" err="1" smtClean="0"/>
              <a:t>point</a:t>
            </a:r>
            <a:r>
              <a:rPr lang="de-DE" dirty="0" smtClean="0"/>
              <a:t> </a:t>
            </a:r>
            <a:r>
              <a:rPr lang="de-DE" dirty="0" err="1" smtClean="0"/>
              <a:t>text</a:t>
            </a:r>
            <a:endParaRPr lang="de-DE" dirty="0" smtClean="0"/>
          </a:p>
          <a:p>
            <a:pPr marL="342900" indent="-342900">
              <a:buFont typeface="Arial" panose="020B0604020202020204" pitchFamily="34" charset="0"/>
              <a:buChar char="•"/>
            </a:pPr>
            <a:r>
              <a:rPr lang="de-DE" dirty="0" err="1" smtClean="0"/>
              <a:t>bullet</a:t>
            </a:r>
            <a:r>
              <a:rPr lang="de-DE" dirty="0" smtClean="0"/>
              <a:t> </a:t>
            </a:r>
            <a:r>
              <a:rPr lang="de-DE" dirty="0" err="1" smtClean="0"/>
              <a:t>point</a:t>
            </a:r>
            <a:r>
              <a:rPr lang="de-DE" dirty="0" smtClean="0"/>
              <a:t> </a:t>
            </a:r>
            <a:r>
              <a:rPr lang="de-DE" dirty="0" err="1" smtClean="0"/>
              <a:t>text</a:t>
            </a:r>
            <a:endParaRPr lang="de-DE" dirty="0" smtClean="0"/>
          </a:p>
          <a:p>
            <a:pPr marL="342900" indent="-342900">
              <a:buFont typeface="Arial" panose="020B0604020202020204" pitchFamily="34" charset="0"/>
              <a:buChar char="•"/>
            </a:pPr>
            <a:r>
              <a:rPr lang="de-DE" dirty="0" err="1" smtClean="0"/>
              <a:t>bullet</a:t>
            </a:r>
            <a:r>
              <a:rPr lang="de-DE" dirty="0" smtClean="0"/>
              <a:t> </a:t>
            </a:r>
            <a:r>
              <a:rPr lang="de-DE" dirty="0" err="1" smtClean="0"/>
              <a:t>point</a:t>
            </a:r>
            <a:r>
              <a:rPr lang="de-DE" dirty="0" smtClean="0"/>
              <a:t> </a:t>
            </a:r>
            <a:r>
              <a:rPr lang="de-DE" dirty="0" err="1" smtClean="0"/>
              <a:t>text</a:t>
            </a:r>
            <a:endParaRPr lang="de-DE" dirty="0"/>
          </a:p>
        </p:txBody>
      </p:sp>
      <p:sp>
        <p:nvSpPr>
          <p:cNvPr id="19"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smtClean="0"/>
              <a:t>Overline</a:t>
            </a:r>
            <a:endParaRPr lang="de-DE" dirty="0"/>
          </a:p>
        </p:txBody>
      </p:sp>
      <p:pic>
        <p:nvPicPr>
          <p:cNvPr id="12" name="Obraz 11" descr="K:\zzBBR\Circular PP\Marketing\LOGOs from Partners\pasek- logotypy.jpg"/>
          <p:cNvPicPr/>
          <p:nvPr userDrawn="1"/>
        </p:nvPicPr>
        <p:blipFill rotWithShape="1">
          <a:blip r:embed="rId3">
            <a:extLst>
              <a:ext uri="{28A0092B-C50C-407E-A947-70E740481C1C}">
                <a14:useLocalDpi xmlns:a14="http://schemas.microsoft.com/office/drawing/2010/main" val="0"/>
              </a:ext>
            </a:extLst>
          </a:blip>
          <a:srcRect l="4405" r="4394"/>
          <a:stretch/>
        </p:blipFill>
        <p:spPr bwMode="auto">
          <a:xfrm>
            <a:off x="633412" y="6043612"/>
            <a:ext cx="808672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1807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8" name="Bildplatzhalter 6"/>
          <p:cNvSpPr>
            <a:spLocks noGrp="1"/>
          </p:cNvSpPr>
          <p:nvPr>
            <p:ph type="pic" sz="quarter" idx="13" hasCustomPrompt="1"/>
          </p:nvPr>
        </p:nvSpPr>
        <p:spPr>
          <a:xfrm>
            <a:off x="828674" y="1562573"/>
            <a:ext cx="3619757" cy="3847627"/>
          </a:xfrm>
        </p:spPr>
        <p:txBody>
          <a:bodyPr/>
          <a:lstStyle>
            <a:lvl1pPr marL="0" indent="0" algn="ctr">
              <a:buNone/>
              <a:defRPr lang="de-DE" sz="2800" kern="1200" dirty="0">
                <a:solidFill>
                  <a:srgbClr val="535353"/>
                </a:solidFill>
                <a:latin typeface="+mn-lt"/>
                <a:ea typeface="+mn-ea"/>
                <a:cs typeface="+mn-cs"/>
              </a:defRPr>
            </a:lvl1pPr>
          </a:lstStyle>
          <a:p>
            <a:r>
              <a:rPr lang="de-DE" dirty="0" smtClean="0"/>
              <a:t/>
            </a:r>
            <a:br>
              <a:rPr lang="de-DE" dirty="0" smtClean="0"/>
            </a:br>
            <a:r>
              <a:rPr lang="de-DE" dirty="0" smtClean="0"/>
              <a:t/>
            </a:r>
            <a:br>
              <a:rPr lang="de-DE" dirty="0" smtClean="0"/>
            </a:br>
            <a:r>
              <a:rPr lang="de-DE" dirty="0" smtClean="0"/>
              <a:t>Click </a:t>
            </a:r>
            <a:r>
              <a:rPr lang="de-DE" dirty="0" err="1" smtClean="0"/>
              <a:t>to</a:t>
            </a:r>
            <a:r>
              <a:rPr lang="de-DE" dirty="0" smtClean="0"/>
              <a:t> </a:t>
            </a:r>
            <a:r>
              <a:rPr lang="de-DE" dirty="0" err="1" smtClean="0"/>
              <a:t>add</a:t>
            </a:r>
            <a:r>
              <a:rPr lang="de-DE" dirty="0" smtClean="0"/>
              <a:t> </a:t>
            </a:r>
            <a:r>
              <a:rPr lang="de-DE" dirty="0" err="1" smtClean="0"/>
              <a:t>picture</a:t>
            </a:r>
            <a:endParaRPr lang="de-DE" dirty="0"/>
          </a:p>
        </p:txBody>
      </p:sp>
      <p:sp>
        <p:nvSpPr>
          <p:cNvPr id="11" name="Textplatzhalter 18"/>
          <p:cNvSpPr>
            <a:spLocks noGrp="1"/>
          </p:cNvSpPr>
          <p:nvPr>
            <p:ph type="body" sz="quarter" idx="16" hasCustomPrompt="1"/>
          </p:nvPr>
        </p:nvSpPr>
        <p:spPr>
          <a:xfrm>
            <a:off x="4597400" y="4947166"/>
            <a:ext cx="3810000" cy="463034"/>
          </a:xfrm>
        </p:spPr>
        <p:txBody>
          <a:bodyPr>
            <a:noAutofit/>
          </a:bodyPr>
          <a:lstStyle>
            <a:lvl1pPr marL="0" indent="0">
              <a:buNone/>
              <a:defRPr sz="1800" b="0" spc="30" baseline="0">
                <a:solidFill>
                  <a:srgbClr val="575756"/>
                </a:solidFill>
              </a:defRPr>
            </a:lvl1pPr>
          </a:lstStyle>
          <a:p>
            <a:pPr lvl="0"/>
            <a:r>
              <a:rPr lang="de-DE" dirty="0" smtClean="0"/>
              <a:t>Source:  Um </a:t>
            </a:r>
            <a:r>
              <a:rPr lang="de-DE" dirty="0" err="1" smtClean="0"/>
              <a:t>rerum</a:t>
            </a:r>
            <a:r>
              <a:rPr lang="de-DE" dirty="0" smtClean="0"/>
              <a:t> et </a:t>
            </a:r>
            <a:r>
              <a:rPr lang="de-DE" dirty="0" err="1" smtClean="0"/>
              <a:t>que</a:t>
            </a:r>
            <a:r>
              <a:rPr lang="de-DE" dirty="0" smtClean="0"/>
              <a:t> </a:t>
            </a:r>
            <a:r>
              <a:rPr lang="de-DE" dirty="0" err="1" smtClean="0"/>
              <a:t>culla</a:t>
            </a:r>
            <a:r>
              <a:rPr lang="de-DE" dirty="0" smtClean="0"/>
              <a:t> </a:t>
            </a:r>
            <a:r>
              <a:rPr lang="de-DE" dirty="0" err="1" smtClean="0"/>
              <a:t>volorrunt</a:t>
            </a:r>
            <a:r>
              <a:rPr lang="de-DE" dirty="0" smtClean="0"/>
              <a:t>. </a:t>
            </a:r>
            <a:endParaRPr lang="de-DE" dirty="0"/>
          </a:p>
        </p:txBody>
      </p:sp>
      <p:sp>
        <p:nvSpPr>
          <p:cNvPr id="14"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8" name="Textplatzhalter 20"/>
          <p:cNvSpPr>
            <a:spLocks noGrp="1"/>
          </p:cNvSpPr>
          <p:nvPr>
            <p:ph type="body" sz="quarter" idx="31"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smtClean="0"/>
              <a:t>Slide </a:t>
            </a:r>
            <a:r>
              <a:rPr lang="de-DE" dirty="0" err="1" smtClean="0"/>
              <a:t>Heading</a:t>
            </a:r>
            <a:endParaRPr lang="de-DE" dirty="0"/>
          </a:p>
        </p:txBody>
      </p:sp>
      <p:sp>
        <p:nvSpPr>
          <p:cNvPr id="20" name="Textplatzhalter 22"/>
          <p:cNvSpPr>
            <a:spLocks noGrp="1"/>
          </p:cNvSpPr>
          <p:nvPr>
            <p:ph type="body" sz="quarter" idx="32"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smtClean="0"/>
              <a:t>Slide </a:t>
            </a:r>
            <a:r>
              <a:rPr lang="de-DE" dirty="0" err="1" smtClean="0"/>
              <a:t>Subheading</a:t>
            </a:r>
            <a:endParaRPr lang="de-DE" dirty="0"/>
          </a:p>
        </p:txBody>
      </p:sp>
      <p:sp>
        <p:nvSpPr>
          <p:cNvPr id="21"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smtClean="0"/>
              <a:t>Overline</a:t>
            </a:r>
            <a:endParaRPr lang="de-DE" dirty="0"/>
          </a:p>
        </p:txBody>
      </p:sp>
      <p:sp>
        <p:nvSpPr>
          <p:cNvPr id="24" name="Textplatzhalter 16"/>
          <p:cNvSpPr>
            <a:spLocks noGrp="1"/>
          </p:cNvSpPr>
          <p:nvPr>
            <p:ph type="body" sz="quarter" idx="17" hasCustomPrompt="1"/>
          </p:nvPr>
        </p:nvSpPr>
        <p:spPr>
          <a:xfrm>
            <a:off x="4571018" y="1450110"/>
            <a:ext cx="3912582" cy="3515528"/>
          </a:xfrm>
        </p:spPr>
        <p:txBody>
          <a:bodyPr>
            <a:noAutofit/>
          </a:bodyPr>
          <a:lstStyle>
            <a:lvl1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400" kern="1000" spc="0" baseline="0">
                <a:solidFill>
                  <a:srgbClr val="535353"/>
                </a:solidFill>
              </a:defRPr>
            </a:lvl1pPr>
          </a:lstStyle>
          <a:p>
            <a:pPr marL="342900" indent="-342900">
              <a:buFont typeface="Arial" panose="020B0604020202020204" pitchFamily="34" charset="0"/>
              <a:buChar char="•"/>
            </a:pPr>
            <a:r>
              <a:rPr lang="de-DE" dirty="0" smtClean="0"/>
              <a:t>e.g. </a:t>
            </a:r>
            <a:r>
              <a:rPr lang="de-DE" dirty="0" err="1" smtClean="0"/>
              <a:t>bullet</a:t>
            </a:r>
            <a:r>
              <a:rPr lang="de-DE" dirty="0" smtClean="0"/>
              <a:t> </a:t>
            </a:r>
            <a:r>
              <a:rPr lang="de-DE" dirty="0" err="1" smtClean="0"/>
              <a:t>point</a:t>
            </a:r>
            <a:r>
              <a:rPr lang="de-DE" dirty="0" smtClean="0"/>
              <a:t> </a:t>
            </a:r>
            <a:r>
              <a:rPr lang="de-DE" dirty="0" err="1" smtClean="0"/>
              <a:t>text</a:t>
            </a:r>
            <a:endParaRPr lang="de-DE" dirty="0" smtClean="0"/>
          </a:p>
          <a:p>
            <a:pPr marL="342900" indent="-342900">
              <a:buFont typeface="Arial" panose="020B0604020202020204" pitchFamily="34" charset="0"/>
              <a:buChar char="•"/>
            </a:pPr>
            <a:r>
              <a:rPr lang="de-DE" dirty="0" err="1" smtClean="0"/>
              <a:t>bullet</a:t>
            </a:r>
            <a:r>
              <a:rPr lang="de-DE" dirty="0" smtClean="0"/>
              <a:t> </a:t>
            </a:r>
            <a:r>
              <a:rPr lang="de-DE" dirty="0" err="1" smtClean="0"/>
              <a:t>point</a:t>
            </a:r>
            <a:r>
              <a:rPr lang="de-DE" dirty="0" smtClean="0"/>
              <a:t> </a:t>
            </a:r>
            <a:r>
              <a:rPr lang="de-DE" dirty="0" err="1" smtClean="0"/>
              <a:t>text</a:t>
            </a:r>
            <a:endParaRPr lang="de-DE" dirty="0" smtClean="0"/>
          </a:p>
          <a:p>
            <a:pPr marL="342900" indent="-342900">
              <a:buFont typeface="Arial" panose="020B0604020202020204" pitchFamily="34" charset="0"/>
              <a:buChar char="•"/>
            </a:pPr>
            <a:r>
              <a:rPr lang="de-DE" dirty="0" err="1" smtClean="0"/>
              <a:t>bullet</a:t>
            </a:r>
            <a:r>
              <a:rPr lang="de-DE" dirty="0" smtClean="0"/>
              <a:t> </a:t>
            </a:r>
            <a:r>
              <a:rPr lang="de-DE" dirty="0" err="1" smtClean="0"/>
              <a:t>point</a:t>
            </a:r>
            <a:r>
              <a:rPr lang="de-DE" dirty="0" smtClean="0"/>
              <a:t> </a:t>
            </a:r>
            <a:r>
              <a:rPr lang="de-DE" dirty="0" err="1" smtClean="0"/>
              <a:t>text</a:t>
            </a:r>
            <a:endParaRPr lang="de-DE" dirty="0"/>
          </a:p>
        </p:txBody>
      </p:sp>
      <p:pic>
        <p:nvPicPr>
          <p:cNvPr id="12" name="Obraz 11" descr="K:\zzBBR\Circular PP\Marketing\LOGOs from Partners\pasek- logotypy.jpg"/>
          <p:cNvPicPr/>
          <p:nvPr userDrawn="1"/>
        </p:nvPicPr>
        <p:blipFill rotWithShape="1">
          <a:blip r:embed="rId3">
            <a:extLst>
              <a:ext uri="{28A0092B-C50C-407E-A947-70E740481C1C}">
                <a14:useLocalDpi xmlns:a14="http://schemas.microsoft.com/office/drawing/2010/main" val="0"/>
              </a:ext>
            </a:extLst>
          </a:blip>
          <a:srcRect l="4405" r="4394"/>
          <a:stretch/>
        </p:blipFill>
        <p:spPr bwMode="auto">
          <a:xfrm>
            <a:off x="690562" y="6110287"/>
            <a:ext cx="808672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797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14" name="Bildplatzhalter 6"/>
          <p:cNvSpPr>
            <a:spLocks noGrp="1"/>
          </p:cNvSpPr>
          <p:nvPr>
            <p:ph type="pic" sz="quarter" idx="13" hasCustomPrompt="1"/>
          </p:nvPr>
        </p:nvSpPr>
        <p:spPr>
          <a:xfrm>
            <a:off x="828674" y="1636713"/>
            <a:ext cx="7578725" cy="3856037"/>
          </a:xfrm>
        </p:spPr>
        <p:txBody>
          <a:bodyPr/>
          <a:lstStyle>
            <a:lvl1pPr marL="0" indent="0" algn="ctr">
              <a:buNone/>
              <a:defRPr>
                <a:solidFill>
                  <a:srgbClr val="535353"/>
                </a:solidFill>
              </a:defRPr>
            </a:lvl1pPr>
          </a:lstStyle>
          <a:p>
            <a:r>
              <a:rPr lang="de-DE" dirty="0" smtClean="0"/>
              <a:t/>
            </a:r>
            <a:br>
              <a:rPr lang="de-DE" dirty="0" smtClean="0"/>
            </a:br>
            <a:r>
              <a:rPr lang="de-DE" dirty="0" smtClean="0"/>
              <a:t/>
            </a:r>
            <a:br>
              <a:rPr lang="de-DE" dirty="0" smtClean="0"/>
            </a:br>
            <a:r>
              <a:rPr lang="de-DE" dirty="0" smtClean="0"/>
              <a:t>Click </a:t>
            </a:r>
            <a:r>
              <a:rPr lang="de-DE" dirty="0" err="1" smtClean="0"/>
              <a:t>to</a:t>
            </a:r>
            <a:r>
              <a:rPr lang="de-DE" dirty="0" smtClean="0"/>
              <a:t> </a:t>
            </a:r>
            <a:r>
              <a:rPr lang="de-DE" dirty="0" err="1" smtClean="0"/>
              <a:t>add</a:t>
            </a:r>
            <a:r>
              <a:rPr lang="de-DE" dirty="0" smtClean="0"/>
              <a:t> </a:t>
            </a:r>
            <a:r>
              <a:rPr lang="de-DE" dirty="0" err="1" smtClean="0"/>
              <a:t>picture</a:t>
            </a:r>
            <a:endParaRPr lang="de-DE" dirty="0"/>
          </a:p>
        </p:txBody>
      </p:sp>
      <p:sp>
        <p:nvSpPr>
          <p:cNvPr id="16"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7" name="Textplatzhalter 20"/>
          <p:cNvSpPr>
            <a:spLocks noGrp="1"/>
          </p:cNvSpPr>
          <p:nvPr>
            <p:ph type="body" sz="quarter" idx="31"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smtClean="0"/>
              <a:t>Slide </a:t>
            </a:r>
            <a:r>
              <a:rPr lang="de-DE" dirty="0" err="1" smtClean="0"/>
              <a:t>Heading</a:t>
            </a:r>
            <a:endParaRPr lang="de-DE" dirty="0"/>
          </a:p>
        </p:txBody>
      </p:sp>
      <p:sp>
        <p:nvSpPr>
          <p:cNvPr id="20" name="Textplatzhalter 22"/>
          <p:cNvSpPr>
            <a:spLocks noGrp="1"/>
          </p:cNvSpPr>
          <p:nvPr>
            <p:ph type="body" sz="quarter" idx="32"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smtClean="0"/>
              <a:t>Slide </a:t>
            </a:r>
            <a:r>
              <a:rPr lang="de-DE" dirty="0" err="1" smtClean="0"/>
              <a:t>Subheading</a:t>
            </a:r>
            <a:endParaRPr lang="de-DE" dirty="0"/>
          </a:p>
        </p:txBody>
      </p:sp>
      <p:sp>
        <p:nvSpPr>
          <p:cNvPr id="21"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smtClean="0"/>
              <a:t>Overline</a:t>
            </a:r>
            <a:endParaRPr lang="de-DE" dirty="0"/>
          </a:p>
        </p:txBody>
      </p:sp>
      <p:pic>
        <p:nvPicPr>
          <p:cNvPr id="10" name="Obraz 9" descr="K:\zzBBR\Circular PP\Marketing\LOGOs from Partners\pasek- logotypy.jpg"/>
          <p:cNvPicPr/>
          <p:nvPr userDrawn="1"/>
        </p:nvPicPr>
        <p:blipFill rotWithShape="1">
          <a:blip r:embed="rId3">
            <a:extLst>
              <a:ext uri="{28A0092B-C50C-407E-A947-70E740481C1C}">
                <a14:useLocalDpi xmlns:a14="http://schemas.microsoft.com/office/drawing/2010/main" val="0"/>
              </a:ext>
            </a:extLst>
          </a:blip>
          <a:srcRect l="4405" r="4394"/>
          <a:stretch/>
        </p:blipFill>
        <p:spPr bwMode="auto">
          <a:xfrm>
            <a:off x="623887" y="6119812"/>
            <a:ext cx="808672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4114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full size">
    <p:bg>
      <p:bgRef idx="1001">
        <a:schemeClr val="bg1"/>
      </p:bgRef>
    </p:bg>
    <p:spTree>
      <p:nvGrpSpPr>
        <p:cNvPr id="1" name=""/>
        <p:cNvGrpSpPr/>
        <p:nvPr/>
      </p:nvGrpSpPr>
      <p:grpSpPr>
        <a:xfrm>
          <a:off x="0" y="0"/>
          <a:ext cx="0" cy="0"/>
          <a:chOff x="0" y="0"/>
          <a:chExt cx="0" cy="0"/>
        </a:xfrm>
      </p:grpSpPr>
      <p:sp>
        <p:nvSpPr>
          <p:cNvPr id="15" name="Bildplatzhalter 14"/>
          <p:cNvSpPr>
            <a:spLocks noGrp="1"/>
          </p:cNvSpPr>
          <p:nvPr>
            <p:ph type="pic" sz="quarter" idx="31" hasCustomPrompt="1"/>
          </p:nvPr>
        </p:nvSpPr>
        <p:spPr>
          <a:xfrm>
            <a:off x="0" y="0"/>
            <a:ext cx="9146646" cy="5875876"/>
          </a:xfrm>
          <a:custGeom>
            <a:avLst/>
            <a:gdLst>
              <a:gd name="connsiteX0" fmla="*/ 0 w 4121150"/>
              <a:gd name="connsiteY0" fmla="*/ 0 h 1841500"/>
              <a:gd name="connsiteX1" fmla="*/ 2060575 w 4121150"/>
              <a:gd name="connsiteY1" fmla="*/ 0 h 1841500"/>
              <a:gd name="connsiteX2" fmla="*/ 4121150 w 4121150"/>
              <a:gd name="connsiteY2" fmla="*/ 920750 h 1841500"/>
              <a:gd name="connsiteX3" fmla="*/ 2060575 w 4121150"/>
              <a:gd name="connsiteY3" fmla="*/ 1841500 h 1841500"/>
              <a:gd name="connsiteX4" fmla="*/ 0 w 4121150"/>
              <a:gd name="connsiteY4" fmla="*/ 1841500 h 1841500"/>
              <a:gd name="connsiteX5" fmla="*/ 0 w 4121150"/>
              <a:gd name="connsiteY5" fmla="*/ 0 h 1841500"/>
              <a:gd name="connsiteX0" fmla="*/ 8553600 w 8596146"/>
              <a:gd name="connsiteY0" fmla="*/ 0 h 3533500"/>
              <a:gd name="connsiteX1" fmla="*/ 2060575 w 8596146"/>
              <a:gd name="connsiteY1" fmla="*/ 1692000 h 3533500"/>
              <a:gd name="connsiteX2" fmla="*/ 4121150 w 8596146"/>
              <a:gd name="connsiteY2" fmla="*/ 2612750 h 3533500"/>
              <a:gd name="connsiteX3" fmla="*/ 2060575 w 8596146"/>
              <a:gd name="connsiteY3" fmla="*/ 3533500 h 3533500"/>
              <a:gd name="connsiteX4" fmla="*/ 0 w 8596146"/>
              <a:gd name="connsiteY4" fmla="*/ 3533500 h 3533500"/>
              <a:gd name="connsiteX5" fmla="*/ 8553600 w 8596146"/>
              <a:gd name="connsiteY5" fmla="*/ 0 h 3533500"/>
              <a:gd name="connsiteX0" fmla="*/ 9129600 w 9172146"/>
              <a:gd name="connsiteY0" fmla="*/ 0 h 3533500"/>
              <a:gd name="connsiteX1" fmla="*/ 2636575 w 9172146"/>
              <a:gd name="connsiteY1" fmla="*/ 1692000 h 3533500"/>
              <a:gd name="connsiteX2" fmla="*/ 4697150 w 9172146"/>
              <a:gd name="connsiteY2" fmla="*/ 2612750 h 3533500"/>
              <a:gd name="connsiteX3" fmla="*/ 2636575 w 9172146"/>
              <a:gd name="connsiteY3" fmla="*/ 3533500 h 3533500"/>
              <a:gd name="connsiteX4" fmla="*/ 0 w 9172146"/>
              <a:gd name="connsiteY4" fmla="*/ 12700 h 3533500"/>
              <a:gd name="connsiteX5" fmla="*/ 9129600 w 9172146"/>
              <a:gd name="connsiteY5" fmla="*/ 0 h 3533500"/>
              <a:gd name="connsiteX0" fmla="*/ 9142625 w 9185171"/>
              <a:gd name="connsiteY0" fmla="*/ 0 h 5902300"/>
              <a:gd name="connsiteX1" fmla="*/ 2649600 w 9185171"/>
              <a:gd name="connsiteY1" fmla="*/ 1692000 h 5902300"/>
              <a:gd name="connsiteX2" fmla="*/ 4710175 w 9185171"/>
              <a:gd name="connsiteY2" fmla="*/ 2612750 h 5902300"/>
              <a:gd name="connsiteX3" fmla="*/ 0 w 9185171"/>
              <a:gd name="connsiteY3" fmla="*/ 5902300 h 5902300"/>
              <a:gd name="connsiteX4" fmla="*/ 13025 w 9185171"/>
              <a:gd name="connsiteY4" fmla="*/ 12700 h 5902300"/>
              <a:gd name="connsiteX5" fmla="*/ 9142625 w 9185171"/>
              <a:gd name="connsiteY5" fmla="*/ 0 h 5902300"/>
              <a:gd name="connsiteX0" fmla="*/ 9142625 w 9342984"/>
              <a:gd name="connsiteY0" fmla="*/ 0 h 5902300"/>
              <a:gd name="connsiteX1" fmla="*/ 9144000 w 9342984"/>
              <a:gd name="connsiteY1" fmla="*/ 5860800 h 5902300"/>
              <a:gd name="connsiteX2" fmla="*/ 4710175 w 9342984"/>
              <a:gd name="connsiteY2" fmla="*/ 2612750 h 5902300"/>
              <a:gd name="connsiteX3" fmla="*/ 0 w 9342984"/>
              <a:gd name="connsiteY3" fmla="*/ 5902300 h 5902300"/>
              <a:gd name="connsiteX4" fmla="*/ 13025 w 9342984"/>
              <a:gd name="connsiteY4" fmla="*/ 12700 h 5902300"/>
              <a:gd name="connsiteX5" fmla="*/ 9142625 w 9342984"/>
              <a:gd name="connsiteY5" fmla="*/ 0 h 5902300"/>
              <a:gd name="connsiteX0" fmla="*/ 9142625 w 9341062"/>
              <a:gd name="connsiteY0" fmla="*/ 0 h 5902300"/>
              <a:gd name="connsiteX1" fmla="*/ 9144000 w 9341062"/>
              <a:gd name="connsiteY1" fmla="*/ 5860800 h 5902300"/>
              <a:gd name="connsiteX2" fmla="*/ 4616575 w 9341062"/>
              <a:gd name="connsiteY2" fmla="*/ 5629550 h 5902300"/>
              <a:gd name="connsiteX3" fmla="*/ 0 w 9341062"/>
              <a:gd name="connsiteY3" fmla="*/ 5902300 h 5902300"/>
              <a:gd name="connsiteX4" fmla="*/ 13025 w 9341062"/>
              <a:gd name="connsiteY4" fmla="*/ 12700 h 5902300"/>
              <a:gd name="connsiteX5" fmla="*/ 9142625 w 9341062"/>
              <a:gd name="connsiteY5" fmla="*/ 0 h 5902300"/>
              <a:gd name="connsiteX0" fmla="*/ 9142625 w 9341062"/>
              <a:gd name="connsiteY0" fmla="*/ 0 h 5902300"/>
              <a:gd name="connsiteX1" fmla="*/ 9144000 w 9341062"/>
              <a:gd name="connsiteY1" fmla="*/ 5860800 h 5902300"/>
              <a:gd name="connsiteX2" fmla="*/ 4616575 w 9341062"/>
              <a:gd name="connsiteY2" fmla="*/ 5629550 h 5902300"/>
              <a:gd name="connsiteX3" fmla="*/ 0 w 9341062"/>
              <a:gd name="connsiteY3" fmla="*/ 5902300 h 5902300"/>
              <a:gd name="connsiteX4" fmla="*/ 13025 w 9341062"/>
              <a:gd name="connsiteY4" fmla="*/ 12700 h 5902300"/>
              <a:gd name="connsiteX5" fmla="*/ 9142625 w 9341062"/>
              <a:gd name="connsiteY5" fmla="*/ 0 h 5902300"/>
              <a:gd name="connsiteX0" fmla="*/ 9142625 w 9450838"/>
              <a:gd name="connsiteY0" fmla="*/ 0 h 5902300"/>
              <a:gd name="connsiteX1" fmla="*/ 9144000 w 9450838"/>
              <a:gd name="connsiteY1" fmla="*/ 5860800 h 5902300"/>
              <a:gd name="connsiteX2" fmla="*/ 4616575 w 9450838"/>
              <a:gd name="connsiteY2" fmla="*/ 5629550 h 5902300"/>
              <a:gd name="connsiteX3" fmla="*/ 0 w 9450838"/>
              <a:gd name="connsiteY3" fmla="*/ 5902300 h 5902300"/>
              <a:gd name="connsiteX4" fmla="*/ 13025 w 9450838"/>
              <a:gd name="connsiteY4" fmla="*/ 12700 h 5902300"/>
              <a:gd name="connsiteX5" fmla="*/ 9142625 w 9450838"/>
              <a:gd name="connsiteY5" fmla="*/ 0 h 5902300"/>
              <a:gd name="connsiteX0" fmla="*/ 9142625 w 9151489"/>
              <a:gd name="connsiteY0" fmla="*/ 0 h 5902300"/>
              <a:gd name="connsiteX1" fmla="*/ 9144000 w 9151489"/>
              <a:gd name="connsiteY1" fmla="*/ 5860800 h 5902300"/>
              <a:gd name="connsiteX2" fmla="*/ 4616575 w 9151489"/>
              <a:gd name="connsiteY2" fmla="*/ 5629550 h 5902300"/>
              <a:gd name="connsiteX3" fmla="*/ 0 w 9151489"/>
              <a:gd name="connsiteY3" fmla="*/ 5902300 h 5902300"/>
              <a:gd name="connsiteX4" fmla="*/ 13025 w 9151489"/>
              <a:gd name="connsiteY4" fmla="*/ 12700 h 5902300"/>
              <a:gd name="connsiteX5" fmla="*/ 9142625 w 9151489"/>
              <a:gd name="connsiteY5" fmla="*/ 0 h 59023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57025 w 9160873"/>
              <a:gd name="connsiteY0" fmla="*/ 8900 h 5891300"/>
              <a:gd name="connsiteX1" fmla="*/ 9144000 w 9160873"/>
              <a:gd name="connsiteY1" fmla="*/ 5891300 h 5891300"/>
              <a:gd name="connsiteX2" fmla="*/ 4616575 w 9160873"/>
              <a:gd name="connsiteY2" fmla="*/ 5616850 h 5891300"/>
              <a:gd name="connsiteX3" fmla="*/ 0 w 9160873"/>
              <a:gd name="connsiteY3" fmla="*/ 5889600 h 5891300"/>
              <a:gd name="connsiteX4" fmla="*/ 13025 w 9160873"/>
              <a:gd name="connsiteY4" fmla="*/ 0 h 5891300"/>
              <a:gd name="connsiteX5" fmla="*/ 9157025 w 9160873"/>
              <a:gd name="connsiteY5" fmla="*/ 8900 h 5891300"/>
              <a:gd name="connsiteX0" fmla="*/ 9157025 w 9157875"/>
              <a:gd name="connsiteY0" fmla="*/ 8900 h 5891300"/>
              <a:gd name="connsiteX1" fmla="*/ 9144000 w 9157875"/>
              <a:gd name="connsiteY1" fmla="*/ 5891300 h 5891300"/>
              <a:gd name="connsiteX2" fmla="*/ 4616575 w 9157875"/>
              <a:gd name="connsiteY2" fmla="*/ 5616850 h 5891300"/>
              <a:gd name="connsiteX3" fmla="*/ 0 w 9157875"/>
              <a:gd name="connsiteY3" fmla="*/ 5889600 h 5891300"/>
              <a:gd name="connsiteX4" fmla="*/ 13025 w 9157875"/>
              <a:gd name="connsiteY4" fmla="*/ 0 h 5891300"/>
              <a:gd name="connsiteX5" fmla="*/ 9157025 w 9157875"/>
              <a:gd name="connsiteY5" fmla="*/ 8900 h 5891300"/>
              <a:gd name="connsiteX0" fmla="*/ 9157025 w 9159571"/>
              <a:gd name="connsiteY0" fmla="*/ 8900 h 5891300"/>
              <a:gd name="connsiteX1" fmla="*/ 9151200 w 9159571"/>
              <a:gd name="connsiteY1" fmla="*/ 5891300 h 5891300"/>
              <a:gd name="connsiteX2" fmla="*/ 4616575 w 9159571"/>
              <a:gd name="connsiteY2" fmla="*/ 5616850 h 5891300"/>
              <a:gd name="connsiteX3" fmla="*/ 0 w 9159571"/>
              <a:gd name="connsiteY3" fmla="*/ 5889600 h 5891300"/>
              <a:gd name="connsiteX4" fmla="*/ 13025 w 9159571"/>
              <a:gd name="connsiteY4" fmla="*/ 0 h 5891300"/>
              <a:gd name="connsiteX5" fmla="*/ 9157025 w 9159571"/>
              <a:gd name="connsiteY5" fmla="*/ 8900 h 5891300"/>
              <a:gd name="connsiteX0" fmla="*/ 9157025 w 9157942"/>
              <a:gd name="connsiteY0" fmla="*/ 8900 h 5891300"/>
              <a:gd name="connsiteX1" fmla="*/ 9151200 w 9157942"/>
              <a:gd name="connsiteY1" fmla="*/ 5891300 h 5891300"/>
              <a:gd name="connsiteX2" fmla="*/ 4616575 w 9157942"/>
              <a:gd name="connsiteY2" fmla="*/ 5616850 h 5891300"/>
              <a:gd name="connsiteX3" fmla="*/ 0 w 9157942"/>
              <a:gd name="connsiteY3" fmla="*/ 5889600 h 5891300"/>
              <a:gd name="connsiteX4" fmla="*/ 13025 w 9157942"/>
              <a:gd name="connsiteY4" fmla="*/ 0 h 5891300"/>
              <a:gd name="connsiteX5" fmla="*/ 9157025 w 9157942"/>
              <a:gd name="connsiteY5" fmla="*/ 8900 h 5891300"/>
              <a:gd name="connsiteX0" fmla="*/ 9145114 w 9146031"/>
              <a:gd name="connsiteY0" fmla="*/ 8900 h 5891300"/>
              <a:gd name="connsiteX1" fmla="*/ 9139289 w 9146031"/>
              <a:gd name="connsiteY1" fmla="*/ 5891300 h 5891300"/>
              <a:gd name="connsiteX2" fmla="*/ 4604664 w 9146031"/>
              <a:gd name="connsiteY2" fmla="*/ 5616850 h 5891300"/>
              <a:gd name="connsiteX3" fmla="*/ 2489 w 9146031"/>
              <a:gd name="connsiteY3" fmla="*/ 5889600 h 5891300"/>
              <a:gd name="connsiteX4" fmla="*/ 1114 w 9146031"/>
              <a:gd name="connsiteY4" fmla="*/ 0 h 5891300"/>
              <a:gd name="connsiteX5" fmla="*/ 9145114 w 9146031"/>
              <a:gd name="connsiteY5" fmla="*/ 8900 h 5891300"/>
              <a:gd name="connsiteX0" fmla="*/ 9146226 w 9147143"/>
              <a:gd name="connsiteY0" fmla="*/ 8900 h 5891300"/>
              <a:gd name="connsiteX1" fmla="*/ 9140401 w 9147143"/>
              <a:gd name="connsiteY1" fmla="*/ 5891300 h 5891300"/>
              <a:gd name="connsiteX2" fmla="*/ 4605776 w 9147143"/>
              <a:gd name="connsiteY2" fmla="*/ 5616850 h 5891300"/>
              <a:gd name="connsiteX3" fmla="*/ 3601 w 9147143"/>
              <a:gd name="connsiteY3" fmla="*/ 5889600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89600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562220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9480 w 9147143"/>
              <a:gd name="connsiteY2" fmla="*/ 5573401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63237"/>
              <a:gd name="connsiteX1" fmla="*/ 9140401 w 9147143"/>
              <a:gd name="connsiteY1" fmla="*/ 5862334 h 5863237"/>
              <a:gd name="connsiteX2" fmla="*/ 4569480 w 9147143"/>
              <a:gd name="connsiteY2" fmla="*/ 5573401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7143"/>
              <a:gd name="connsiteY0" fmla="*/ 8900 h 5863237"/>
              <a:gd name="connsiteX1" fmla="*/ 9140401 w 9147143"/>
              <a:gd name="connsiteY1" fmla="*/ 5862334 h 5863237"/>
              <a:gd name="connsiteX2" fmla="*/ 4569480 w 9147143"/>
              <a:gd name="connsiteY2" fmla="*/ 5573401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7143"/>
              <a:gd name="connsiteY0" fmla="*/ 8900 h 5863237"/>
              <a:gd name="connsiteX1" fmla="*/ 9140401 w 9147143"/>
              <a:gd name="connsiteY1" fmla="*/ 5862334 h 5863237"/>
              <a:gd name="connsiteX2" fmla="*/ 4574245 w 9147143"/>
              <a:gd name="connsiteY2" fmla="*/ 5590034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9790" h="5863237">
                <a:moveTo>
                  <a:pt x="9146226" y="8900"/>
                </a:moveTo>
                <a:cubicBezTo>
                  <a:pt x="9149084" y="865700"/>
                  <a:pt x="9151889" y="-20066"/>
                  <a:pt x="9147547" y="5862334"/>
                </a:cubicBezTo>
                <a:cubicBezTo>
                  <a:pt x="7425219" y="5617535"/>
                  <a:pt x="6098236" y="5589884"/>
                  <a:pt x="4574245" y="5590034"/>
                </a:cubicBezTo>
                <a:cubicBezTo>
                  <a:pt x="3050254" y="5590185"/>
                  <a:pt x="1863434" y="5684860"/>
                  <a:pt x="3601" y="5863237"/>
                </a:cubicBezTo>
                <a:cubicBezTo>
                  <a:pt x="743" y="-38363"/>
                  <a:pt x="-2116" y="1963200"/>
                  <a:pt x="2226" y="0"/>
                </a:cubicBezTo>
                <a:lnTo>
                  <a:pt x="9146226" y="8900"/>
                </a:lnTo>
                <a:close/>
              </a:path>
            </a:pathLst>
          </a:custGeom>
        </p:spPr>
        <p:txBody>
          <a:bodyPr/>
          <a:lstStyle>
            <a:lvl1pPr marL="0" indent="0" algn="ctr">
              <a:buNone/>
              <a:defRPr baseline="0">
                <a:solidFill>
                  <a:srgbClr val="535353"/>
                </a:solidFill>
              </a:defRPr>
            </a:lvl1pPr>
          </a:lstStyle>
          <a:p>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smtClean="0"/>
              <a:t>Click </a:t>
            </a:r>
            <a:r>
              <a:rPr lang="de-DE" dirty="0" err="1" smtClean="0"/>
              <a:t>to</a:t>
            </a:r>
            <a:r>
              <a:rPr lang="de-DE" dirty="0" smtClean="0"/>
              <a:t> </a:t>
            </a:r>
            <a:r>
              <a:rPr lang="de-DE" dirty="0" err="1" smtClean="0"/>
              <a:t>add</a:t>
            </a:r>
            <a:r>
              <a:rPr lang="de-DE" dirty="0" smtClean="0"/>
              <a:t> </a:t>
            </a:r>
            <a:r>
              <a:rPr lang="de-DE" dirty="0" err="1" smtClean="0"/>
              <a:t>picture</a:t>
            </a:r>
            <a:endParaRPr lang="de-DE" dirty="0"/>
          </a:p>
        </p:txBody>
      </p:sp>
      <p:sp>
        <p:nvSpPr>
          <p:cNvPr id="17" name="Textplatzhalter 20"/>
          <p:cNvSpPr>
            <a:spLocks noGrp="1"/>
          </p:cNvSpPr>
          <p:nvPr>
            <p:ph type="body" sz="quarter" idx="32" hasCustomPrompt="1"/>
          </p:nvPr>
        </p:nvSpPr>
        <p:spPr>
          <a:xfrm>
            <a:off x="735999" y="560494"/>
            <a:ext cx="7671401" cy="452601"/>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spc="80" baseline="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smtClean="0"/>
              <a:t>Slide </a:t>
            </a:r>
            <a:r>
              <a:rPr lang="de-DE" dirty="0" err="1" smtClean="0"/>
              <a:t>Heading</a:t>
            </a:r>
            <a:r>
              <a:rPr lang="de-DE" dirty="0" smtClean="0"/>
              <a:t/>
            </a:r>
            <a:br>
              <a:rPr lang="de-DE" dirty="0" smtClean="0"/>
            </a:br>
            <a:endParaRPr lang="de-DE" dirty="0"/>
          </a:p>
        </p:txBody>
      </p:sp>
      <p:sp>
        <p:nvSpPr>
          <p:cNvPr id="18" name="Textplatzhalter 22"/>
          <p:cNvSpPr>
            <a:spLocks noGrp="1"/>
          </p:cNvSpPr>
          <p:nvPr>
            <p:ph type="body" sz="quarter" idx="33" hasCustomPrompt="1"/>
          </p:nvPr>
        </p:nvSpPr>
        <p:spPr>
          <a:xfrm>
            <a:off x="735999" y="1021911"/>
            <a:ext cx="7671401" cy="526958"/>
          </a:xfrm>
        </p:spPr>
        <p:txBody>
          <a:bodyPr>
            <a:noAutofit/>
          </a:bodyPr>
          <a:lstStyle>
            <a:lvl1pPr marL="0" indent="0">
              <a:buNone/>
              <a:defRPr sz="3200" spc="70" baseline="0">
                <a:solidFill>
                  <a:schemeClr val="bg1"/>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smtClean="0"/>
              <a:t>Slide </a:t>
            </a:r>
            <a:r>
              <a:rPr lang="de-DE" dirty="0" err="1" smtClean="0"/>
              <a:t>Subheading</a:t>
            </a:r>
            <a:endParaRPr lang="de-DE" dirty="0"/>
          </a:p>
        </p:txBody>
      </p:sp>
      <p:sp>
        <p:nvSpPr>
          <p:cNvPr id="19"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chemeClr val="bg1"/>
                </a:solidFill>
              </a:defRPr>
            </a:lvl1pPr>
          </a:lstStyle>
          <a:p>
            <a:pPr lvl="0"/>
            <a:r>
              <a:rPr lang="de-DE" dirty="0" err="1" smtClean="0"/>
              <a:t>Overline</a:t>
            </a:r>
            <a:endParaRPr lang="de-DE" dirty="0"/>
          </a:p>
        </p:txBody>
      </p:sp>
      <p:sp>
        <p:nvSpPr>
          <p:cNvPr id="20"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pic>
        <p:nvPicPr>
          <p:cNvPr id="9" name="Obraz 8" descr="K:\zzBBR\Circular PP\Marketing\LOGOs from Partners\pasek- logotypy.jpg"/>
          <p:cNvPicPr/>
          <p:nvPr userDrawn="1"/>
        </p:nvPicPr>
        <p:blipFill rotWithShape="1">
          <a:blip r:embed="rId2">
            <a:extLst>
              <a:ext uri="{28A0092B-C50C-407E-A947-70E740481C1C}">
                <a14:useLocalDpi xmlns:a14="http://schemas.microsoft.com/office/drawing/2010/main" val="0"/>
              </a:ext>
            </a:extLst>
          </a:blip>
          <a:srcRect l="4405" r="4394"/>
          <a:stretch/>
        </p:blipFill>
        <p:spPr bwMode="auto">
          <a:xfrm>
            <a:off x="633412" y="6110287"/>
            <a:ext cx="808672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4478994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ntact">
    <p:spTree>
      <p:nvGrpSpPr>
        <p:cNvPr id="1" name=""/>
        <p:cNvGrpSpPr/>
        <p:nvPr/>
      </p:nvGrpSpPr>
      <p:grpSpPr>
        <a:xfrm>
          <a:off x="0" y="0"/>
          <a:ext cx="0" cy="0"/>
          <a:chOff x="0" y="0"/>
          <a:chExt cx="0" cy="0"/>
        </a:xfrm>
      </p:grpSpPr>
      <p:sp>
        <p:nvSpPr>
          <p:cNvPr id="28" name="Rechteck 27"/>
          <p:cNvSpPr/>
          <p:nvPr userDrawn="1"/>
        </p:nvSpPr>
        <p:spPr>
          <a:xfrm>
            <a:off x="0" y="4360424"/>
            <a:ext cx="9144000" cy="24975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0">
              <a:solidFill>
                <a:srgbClr val="FF0000"/>
              </a:solidFill>
            </a:endParaRPr>
          </a:p>
        </p:txBody>
      </p:sp>
      <p:pic>
        <p:nvPicPr>
          <p:cNvPr id="29" name="Grafik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606800"/>
            <a:ext cx="9144000" cy="2260600"/>
          </a:xfrm>
          <a:prstGeom prst="rect">
            <a:avLst/>
          </a:prstGeom>
        </p:spPr>
      </p:pic>
      <p:pic>
        <p:nvPicPr>
          <p:cNvPr id="20" name="Grafik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91707" y="690563"/>
            <a:ext cx="1725206" cy="603627"/>
          </a:xfrm>
          <a:prstGeom prst="rect">
            <a:avLst/>
          </a:prstGeom>
        </p:spPr>
      </p:pic>
      <p:pic>
        <p:nvPicPr>
          <p:cNvPr id="10" name="Grafik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84999" y="1389934"/>
            <a:ext cx="1331913" cy="1814065"/>
          </a:xfrm>
          <a:prstGeom prst="rect">
            <a:avLst/>
          </a:prstGeom>
        </p:spPr>
      </p:pic>
      <p:sp>
        <p:nvSpPr>
          <p:cNvPr id="11" name="Textplatzhalter 20"/>
          <p:cNvSpPr>
            <a:spLocks noGrp="1"/>
          </p:cNvSpPr>
          <p:nvPr>
            <p:ph type="body" sz="quarter" idx="36" hasCustomPrompt="1"/>
          </p:nvPr>
        </p:nvSpPr>
        <p:spPr>
          <a:xfrm>
            <a:off x="6829425" y="3414415"/>
            <a:ext cx="1581150" cy="697210"/>
          </a:xfrm>
        </p:spPr>
        <p:txBody>
          <a:bodyPr>
            <a:noAutofit/>
          </a:bodyPr>
          <a:lstStyle>
            <a:lvl1pPr marL="0" indent="0" algn="ctr">
              <a:lnSpc>
                <a:spcPct val="100000"/>
              </a:lnSpc>
              <a:buNone/>
              <a:defRPr sz="2200" b="1" spc="80" baseline="0">
                <a:solidFill>
                  <a:schemeClr val="accent2">
                    <a:lumMod val="75000"/>
                  </a:schemeClr>
                </a:solidFill>
              </a:defRPr>
            </a:lvl1pPr>
          </a:lstStyle>
          <a:p>
            <a:pPr lvl="0"/>
            <a:r>
              <a:rPr lang="pl-PL" dirty="0" err="1" smtClean="0"/>
              <a:t>Circular</a:t>
            </a:r>
            <a:r>
              <a:rPr lang="pl-PL" dirty="0" smtClean="0"/>
              <a:t> PP</a:t>
            </a:r>
            <a:endParaRPr lang="de-DE" dirty="0"/>
          </a:p>
        </p:txBody>
      </p:sp>
      <p:sp>
        <p:nvSpPr>
          <p:cNvPr id="14" name="Bildplatzhalter 18"/>
          <p:cNvSpPr>
            <a:spLocks noGrp="1"/>
          </p:cNvSpPr>
          <p:nvPr>
            <p:ph type="pic" sz="quarter" idx="35" hasCustomPrompt="1"/>
          </p:nvPr>
        </p:nvSpPr>
        <p:spPr>
          <a:xfrm>
            <a:off x="846138" y="393145"/>
            <a:ext cx="1371600" cy="868680"/>
          </a:xfrm>
          <a:solidFill>
            <a:srgbClr val="FF33CC"/>
          </a:solidFill>
        </p:spPr>
        <p:txBody>
          <a:bodyPr rtlCol="0">
            <a:normAutofit/>
          </a:bodyPr>
          <a:lstStyle>
            <a:lvl1pPr marL="0" marR="0" indent="0" algn="ctr" defTabSz="914400" rtl="0" eaLnBrk="1" fontAlgn="base" latinLnBrk="0" hangingPunct="1">
              <a:lnSpc>
                <a:spcPct val="90000"/>
              </a:lnSpc>
              <a:spcBef>
                <a:spcPts val="1000"/>
              </a:spcBef>
              <a:spcAft>
                <a:spcPct val="0"/>
              </a:spcAft>
              <a:buClrTx/>
              <a:buSzTx/>
              <a:buFont typeface="Arial" charset="0"/>
              <a:buNone/>
              <a:tabLst/>
              <a:defRPr sz="900" baseline="0">
                <a:solidFill>
                  <a:schemeClr val="bg1"/>
                </a:solidFill>
              </a:defRPr>
            </a:lvl1pPr>
          </a:lstStyle>
          <a:p>
            <a:pPr marL="0" marR="0" lvl="0" indent="0" algn="ctr" defTabSz="914400" rtl="0" eaLnBrk="1" fontAlgn="base" latinLnBrk="0" hangingPunct="1">
              <a:lnSpc>
                <a:spcPct val="90000"/>
              </a:lnSpc>
              <a:spcBef>
                <a:spcPts val="1000"/>
              </a:spcBef>
              <a:spcAft>
                <a:spcPct val="0"/>
              </a:spcAft>
              <a:buClrTx/>
              <a:buSzTx/>
              <a:buFont typeface="Arial" charset="0"/>
              <a:buNone/>
              <a:tabLst/>
              <a:defRPr/>
            </a:pPr>
            <a:r>
              <a:rPr lang="en-US" noProof="0" dirty="0" smtClean="0"/>
              <a:t>Click icon to add logo (e.g. project) – note: The Union emblem (EU flag) shall have at least the same size (height or width), as this logo.</a:t>
            </a:r>
            <a:endParaRPr lang="de-DE" noProof="0" dirty="0"/>
          </a:p>
        </p:txBody>
      </p:sp>
      <p:sp>
        <p:nvSpPr>
          <p:cNvPr id="12" name="Textplatzhalter 6"/>
          <p:cNvSpPr>
            <a:spLocks noGrp="1"/>
          </p:cNvSpPr>
          <p:nvPr>
            <p:ph type="body" sz="quarter" idx="33"/>
          </p:nvPr>
        </p:nvSpPr>
        <p:spPr>
          <a:xfrm>
            <a:off x="727074" y="1676880"/>
            <a:ext cx="4472999" cy="525632"/>
          </a:xfrm>
        </p:spPr>
        <p:txBody>
          <a:bodyPr/>
          <a:lstStyle>
            <a:lvl1pPr marL="0" indent="0">
              <a:buNone/>
              <a:defRPr b="1"/>
            </a:lvl1pPr>
          </a:lstStyle>
          <a:p>
            <a:endParaRPr lang="en-US" dirty="0"/>
          </a:p>
        </p:txBody>
      </p:sp>
      <p:sp>
        <p:nvSpPr>
          <p:cNvPr id="13" name="Textplatzhalter 5"/>
          <p:cNvSpPr>
            <a:spLocks noGrp="1"/>
          </p:cNvSpPr>
          <p:nvPr>
            <p:ph type="body" sz="quarter" idx="17"/>
          </p:nvPr>
        </p:nvSpPr>
        <p:spPr>
          <a:xfrm>
            <a:off x="735999" y="2429212"/>
            <a:ext cx="4464074" cy="2863226"/>
          </a:xfrm>
        </p:spPr>
        <p:txBody>
          <a:bodyPr>
            <a:normAutofit/>
          </a:bodyPr>
          <a:lstStyle>
            <a:lvl1pPr marL="0" indent="0">
              <a:lnSpc>
                <a:spcPct val="100000"/>
              </a:lnSpc>
              <a:spcBef>
                <a:spcPts val="0"/>
              </a:spcBef>
              <a:buNone/>
              <a:defRPr sz="2400"/>
            </a:lvl1pPr>
          </a:lstStyle>
          <a:p>
            <a:endParaRPr lang="en-US" dirty="0"/>
          </a:p>
        </p:txBody>
      </p:sp>
      <p:pic>
        <p:nvPicPr>
          <p:cNvPr id="15" name="Obraz 14" descr="K:\zzBBR\Circular PP\Marketing\LOGOs from Partners\pasek- logotypy.jpg"/>
          <p:cNvPicPr/>
          <p:nvPr userDrawn="1"/>
        </p:nvPicPr>
        <p:blipFill rotWithShape="1">
          <a:blip r:embed="rId5">
            <a:extLst>
              <a:ext uri="{28A0092B-C50C-407E-A947-70E740481C1C}">
                <a14:useLocalDpi xmlns:a14="http://schemas.microsoft.com/office/drawing/2010/main" val="0"/>
              </a:ext>
            </a:extLst>
          </a:blip>
          <a:srcRect l="4405" r="4394"/>
          <a:stretch/>
        </p:blipFill>
        <p:spPr bwMode="auto">
          <a:xfrm>
            <a:off x="652462" y="6081712"/>
            <a:ext cx="8086725" cy="600075"/>
          </a:xfrm>
          <a:prstGeom prst="rect">
            <a:avLst/>
          </a:prstGeom>
          <a:solidFill>
            <a:schemeClr val="bg2">
              <a:lumMod val="90000"/>
            </a:schemeClr>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0695725"/>
      </p:ext>
    </p:extLst>
  </p:cSld>
  <p:clrMapOvr>
    <a:masterClrMapping/>
  </p:clrMapOvr>
  <p:extLst mod="1">
    <p:ext uri="{DCECCB84-F9BA-43D5-87BE-67443E8EF086}">
      <p15:sldGuideLst xmlns:p15="http://schemas.microsoft.com/office/powerpoint/2012/main" xmlns="">
        <p15:guide id="1" orient="horz" pos="459">
          <p15:clr>
            <a:srgbClr val="FBAE40"/>
          </p15:clr>
        </p15:guide>
        <p15:guide id="2" pos="521">
          <p15:clr>
            <a:srgbClr val="FBAE40"/>
          </p15:clr>
        </p15:guide>
        <p15:guide id="3" pos="5239">
          <p15:clr>
            <a:srgbClr val="FBAE40"/>
          </p15:clr>
        </p15:guide>
        <p15:guide id="4" pos="4400">
          <p15:clr>
            <a:srgbClr val="FBAE40"/>
          </p15:clr>
        </p15:guide>
        <p15:guide id="5" orient="horz" pos="82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EBBCB-7115-4285-8105-BC97DB0CD32C}" type="slidenum">
              <a:rPr lang="de-DE" smtClean="0"/>
              <a:pPr/>
              <a:t>‹#›</a:t>
            </a:fld>
            <a:endParaRPr lang="de-DE"/>
          </a:p>
        </p:txBody>
      </p:sp>
    </p:spTree>
    <p:extLst>
      <p:ext uri="{BB962C8B-B14F-4D97-AF65-F5344CB8AC3E}">
        <p14:creationId xmlns:p14="http://schemas.microsoft.com/office/powerpoint/2010/main" val="286165139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5" r:id="rId5"/>
    <p:sldLayoutId id="2147483666" r:id="rId6"/>
    <p:sldLayoutId id="2147483689"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mailto:ialeinikova@hse.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smtClean="0"/>
              <a:t>Circular PP</a:t>
            </a:r>
            <a:endParaRPr lang="en-GB" dirty="0"/>
          </a:p>
        </p:txBody>
      </p:sp>
      <p:sp>
        <p:nvSpPr>
          <p:cNvPr id="3" name="Text Placeholder 2"/>
          <p:cNvSpPr>
            <a:spLocks noGrp="1"/>
          </p:cNvSpPr>
          <p:nvPr>
            <p:ph type="body" sz="quarter" idx="14"/>
          </p:nvPr>
        </p:nvSpPr>
        <p:spPr/>
        <p:txBody>
          <a:bodyPr>
            <a:normAutofit fontScale="77500" lnSpcReduction="20000"/>
          </a:bodyPr>
          <a:lstStyle/>
          <a:p>
            <a:r>
              <a:rPr lang="en-US" altLang="zh-CN" dirty="0"/>
              <a:t>Using innovation procurement and capacity building to promote Circular </a:t>
            </a:r>
            <a:r>
              <a:rPr lang="en-US" altLang="zh-CN" dirty="0" smtClean="0"/>
              <a:t>Economy</a:t>
            </a:r>
            <a:endParaRPr lang="en-GB" dirty="0"/>
          </a:p>
        </p:txBody>
      </p:sp>
      <p:sp>
        <p:nvSpPr>
          <p:cNvPr id="4" name="Text Placeholder 3"/>
          <p:cNvSpPr>
            <a:spLocks noGrp="1"/>
          </p:cNvSpPr>
          <p:nvPr>
            <p:ph type="body" sz="quarter" idx="15"/>
          </p:nvPr>
        </p:nvSpPr>
        <p:spPr/>
        <p:txBody>
          <a:bodyPr>
            <a:normAutofit fontScale="77500" lnSpcReduction="20000"/>
          </a:bodyPr>
          <a:lstStyle/>
          <a:p>
            <a:r>
              <a:rPr lang="en-GB" dirty="0" smtClean="0"/>
              <a:t>Irina Aleynikova, HSE </a:t>
            </a:r>
            <a:r>
              <a:rPr lang="mr-IN" dirty="0" smtClean="0"/>
              <a:t>–</a:t>
            </a:r>
            <a:r>
              <a:rPr lang="en-GB" dirty="0" smtClean="0"/>
              <a:t> Saint Petersburg</a:t>
            </a:r>
          </a:p>
          <a:p>
            <a:r>
              <a:rPr lang="en-US" dirty="0" smtClean="0"/>
              <a:t>FORUM STRATEGOV 2018: Stakeholders </a:t>
            </a:r>
            <a:r>
              <a:rPr lang="en-US" dirty="0"/>
              <a:t>o</a:t>
            </a:r>
            <a:r>
              <a:rPr lang="en-US" dirty="0" smtClean="0"/>
              <a:t>f the future</a:t>
            </a:r>
            <a:endParaRPr lang="en-GB" dirty="0"/>
          </a:p>
        </p:txBody>
      </p:sp>
      <p:sp>
        <p:nvSpPr>
          <p:cNvPr id="5" name="Text Placeholder 4"/>
          <p:cNvSpPr>
            <a:spLocks noGrp="1"/>
          </p:cNvSpPr>
          <p:nvPr>
            <p:ph type="body" sz="quarter" idx="16"/>
          </p:nvPr>
        </p:nvSpPr>
        <p:spPr/>
        <p:txBody>
          <a:bodyPr/>
          <a:lstStyle/>
          <a:p>
            <a:r>
              <a:rPr lang="en-GB" dirty="0" smtClean="0"/>
              <a:t>Saint Petersburg,  22 October 2018</a:t>
            </a:r>
            <a:endParaRPr lang="en-GB" dirty="0"/>
          </a:p>
        </p:txBody>
      </p:sp>
    </p:spTree>
    <p:extLst>
      <p:ext uri="{BB962C8B-B14F-4D97-AF65-F5344CB8AC3E}">
        <p14:creationId xmlns:p14="http://schemas.microsoft.com/office/powerpoint/2010/main" val="1886522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10</a:t>
            </a:fld>
            <a:endParaRPr lang="de-DE" dirty="0"/>
          </a:p>
        </p:txBody>
      </p:sp>
      <p:sp>
        <p:nvSpPr>
          <p:cNvPr id="3" name="Textplatzhalter 2"/>
          <p:cNvSpPr>
            <a:spLocks noGrp="1"/>
          </p:cNvSpPr>
          <p:nvPr>
            <p:ph type="body" sz="quarter" idx="14"/>
          </p:nvPr>
        </p:nvSpPr>
        <p:spPr/>
        <p:txBody>
          <a:bodyPr/>
          <a:lstStyle/>
          <a:p>
            <a:r>
              <a:rPr lang="de-DE" dirty="0"/>
              <a:t>Project </a:t>
            </a:r>
            <a:r>
              <a:rPr lang="de-DE" dirty="0" smtClean="0"/>
              <a:t>Activities</a:t>
            </a:r>
            <a:r>
              <a:rPr lang="ru-RU" dirty="0" smtClean="0"/>
              <a:t> </a:t>
            </a:r>
            <a:r>
              <a:rPr lang="en-US" dirty="0" smtClean="0"/>
              <a:t>in Russia</a:t>
            </a:r>
            <a:endParaRPr lang="ru-RU" dirty="0" smtClean="0"/>
          </a:p>
          <a:p>
            <a:endParaRPr lang="de-DE" dirty="0"/>
          </a:p>
        </p:txBody>
      </p:sp>
      <p:sp>
        <p:nvSpPr>
          <p:cNvPr id="6" name="Textplatzhalter 5"/>
          <p:cNvSpPr>
            <a:spLocks noGrp="1"/>
          </p:cNvSpPr>
          <p:nvPr>
            <p:ph type="body" sz="quarter" idx="24"/>
          </p:nvPr>
        </p:nvSpPr>
        <p:spPr>
          <a:xfrm>
            <a:off x="736600" y="1029417"/>
            <a:ext cx="7670800" cy="4393922"/>
          </a:xfrm>
        </p:spPr>
        <p:txBody>
          <a:bodyPr>
            <a:normAutofit fontScale="85000" lnSpcReduction="20000"/>
          </a:bodyPr>
          <a:lstStyle/>
          <a:p>
            <a:r>
              <a:rPr lang="de-DE" b="1" dirty="0" smtClean="0"/>
              <a:t>Research: </a:t>
            </a:r>
            <a:br>
              <a:rPr lang="de-DE" b="1" dirty="0" smtClean="0"/>
            </a:br>
            <a:r>
              <a:rPr lang="de-DE" b="1" dirty="0" smtClean="0"/>
              <a:t>- </a:t>
            </a:r>
            <a:r>
              <a:rPr lang="de-DE" dirty="0" smtClean="0"/>
              <a:t>Current </a:t>
            </a:r>
            <a:r>
              <a:rPr lang="de-DE" dirty="0" err="1" smtClean="0"/>
              <a:t>state</a:t>
            </a:r>
            <a:r>
              <a:rPr lang="de-DE" dirty="0" smtClean="0"/>
              <a:t> </a:t>
            </a:r>
            <a:r>
              <a:rPr lang="de-DE" dirty="0" err="1" smtClean="0"/>
              <a:t>of</a:t>
            </a:r>
            <a:r>
              <a:rPr lang="de-DE" dirty="0" smtClean="0"/>
              <a:t> </a:t>
            </a:r>
            <a:r>
              <a:rPr lang="de-DE" dirty="0" err="1" smtClean="0"/>
              <a:t>cirlcular</a:t>
            </a:r>
            <a:r>
              <a:rPr lang="de-DE" dirty="0" smtClean="0"/>
              <a:t> </a:t>
            </a:r>
            <a:r>
              <a:rPr lang="de-DE" dirty="0" err="1" smtClean="0"/>
              <a:t>public</a:t>
            </a:r>
            <a:r>
              <a:rPr lang="de-DE" dirty="0" smtClean="0"/>
              <a:t> </a:t>
            </a:r>
            <a:r>
              <a:rPr lang="de-DE" dirty="0" err="1" smtClean="0"/>
              <a:t>procurements</a:t>
            </a:r>
            <a:r>
              <a:rPr lang="de-DE" dirty="0" smtClean="0"/>
              <a:t> </a:t>
            </a:r>
            <a:r>
              <a:rPr lang="de-DE" dirty="0" err="1" smtClean="0"/>
              <a:t>and</a:t>
            </a:r>
            <a:r>
              <a:rPr lang="de-DE" dirty="0" smtClean="0"/>
              <a:t> </a:t>
            </a:r>
            <a:r>
              <a:rPr lang="de-DE" dirty="0" err="1" smtClean="0"/>
              <a:t>possibility</a:t>
            </a:r>
            <a:r>
              <a:rPr lang="de-DE" dirty="0" smtClean="0"/>
              <a:t> </a:t>
            </a:r>
            <a:r>
              <a:rPr lang="de-DE" dirty="0" err="1" smtClean="0"/>
              <a:t>of</a:t>
            </a:r>
            <a:r>
              <a:rPr lang="de-DE" dirty="0" smtClean="0"/>
              <a:t> </a:t>
            </a:r>
            <a:r>
              <a:rPr lang="de-DE" dirty="0" err="1" smtClean="0"/>
              <a:t>implementing</a:t>
            </a:r>
            <a:r>
              <a:rPr lang="de-DE" dirty="0" smtClean="0"/>
              <a:t> </a:t>
            </a:r>
            <a:r>
              <a:rPr lang="de-DE" dirty="0" err="1" smtClean="0"/>
              <a:t>them</a:t>
            </a:r>
            <a:r>
              <a:rPr lang="de-DE" dirty="0" smtClean="0"/>
              <a:t> in </a:t>
            </a:r>
            <a:r>
              <a:rPr lang="de-DE" dirty="0" err="1" smtClean="0"/>
              <a:t>Russia</a:t>
            </a:r>
            <a:r>
              <a:rPr lang="de-DE" dirty="0" smtClean="0"/>
              <a:t>,</a:t>
            </a:r>
            <a:br>
              <a:rPr lang="de-DE" dirty="0" smtClean="0"/>
            </a:br>
            <a:r>
              <a:rPr lang="de-DE" dirty="0" smtClean="0"/>
              <a:t>- </a:t>
            </a:r>
            <a:r>
              <a:rPr lang="de-DE" dirty="0" err="1" smtClean="0"/>
              <a:t>Overview</a:t>
            </a:r>
            <a:r>
              <a:rPr lang="de-DE" dirty="0" smtClean="0"/>
              <a:t> </a:t>
            </a:r>
            <a:r>
              <a:rPr lang="de-DE" dirty="0" err="1" smtClean="0"/>
              <a:t>of</a:t>
            </a:r>
            <a:r>
              <a:rPr lang="de-DE" dirty="0" smtClean="0"/>
              <a:t> </a:t>
            </a:r>
            <a:r>
              <a:rPr lang="de-DE" dirty="0" err="1"/>
              <a:t>the</a:t>
            </a:r>
            <a:r>
              <a:rPr lang="de-DE" dirty="0"/>
              <a:t> </a:t>
            </a:r>
            <a:r>
              <a:rPr lang="de-DE" dirty="0" err="1"/>
              <a:t>use</a:t>
            </a:r>
            <a:r>
              <a:rPr lang="de-DE" dirty="0"/>
              <a:t> </a:t>
            </a:r>
            <a:r>
              <a:rPr lang="de-DE" dirty="0" err="1"/>
              <a:t>of</a:t>
            </a:r>
            <a:r>
              <a:rPr lang="de-DE" dirty="0"/>
              <a:t> alternative </a:t>
            </a:r>
            <a:r>
              <a:rPr lang="de-DE" dirty="0" err="1"/>
              <a:t>business</a:t>
            </a:r>
            <a:r>
              <a:rPr lang="de-DE" dirty="0"/>
              <a:t> </a:t>
            </a:r>
            <a:r>
              <a:rPr lang="de-DE" dirty="0" err="1"/>
              <a:t>models</a:t>
            </a:r>
            <a:r>
              <a:rPr lang="de-DE" dirty="0"/>
              <a:t> </a:t>
            </a:r>
            <a:r>
              <a:rPr lang="de-DE" dirty="0" err="1"/>
              <a:t>to</a:t>
            </a:r>
            <a:r>
              <a:rPr lang="de-DE" dirty="0"/>
              <a:t> </a:t>
            </a:r>
            <a:r>
              <a:rPr lang="de-DE" dirty="0" err="1"/>
              <a:t>achieve</a:t>
            </a:r>
            <a:r>
              <a:rPr lang="de-DE" dirty="0"/>
              <a:t> </a:t>
            </a:r>
            <a:r>
              <a:rPr lang="de-DE" dirty="0" err="1"/>
              <a:t>better</a:t>
            </a:r>
            <a:r>
              <a:rPr lang="de-DE" dirty="0"/>
              <a:t> </a:t>
            </a:r>
            <a:r>
              <a:rPr lang="de-DE" dirty="0" err="1"/>
              <a:t>circularity</a:t>
            </a:r>
            <a:r>
              <a:rPr lang="de-DE" dirty="0"/>
              <a:t> in </a:t>
            </a:r>
            <a:r>
              <a:rPr lang="de-DE" dirty="0" err="1"/>
              <a:t>public</a:t>
            </a:r>
            <a:r>
              <a:rPr lang="de-DE" dirty="0"/>
              <a:t> </a:t>
            </a:r>
            <a:r>
              <a:rPr lang="de-DE" dirty="0" err="1" smtClean="0"/>
              <a:t>procurement</a:t>
            </a:r>
            <a:r>
              <a:rPr lang="de-DE" dirty="0"/>
              <a:t> </a:t>
            </a:r>
            <a:r>
              <a:rPr lang="de-DE" dirty="0" smtClean="0"/>
              <a:t>in </a:t>
            </a:r>
            <a:r>
              <a:rPr lang="de-DE" dirty="0" err="1" smtClean="0"/>
              <a:t>Russia</a:t>
            </a:r>
            <a:r>
              <a:rPr lang="de-DE" dirty="0" smtClean="0"/>
              <a:t>.</a:t>
            </a:r>
            <a:endParaRPr lang="de-DE" dirty="0"/>
          </a:p>
          <a:p>
            <a:endParaRPr lang="de-DE" dirty="0" smtClean="0"/>
          </a:p>
          <a:p>
            <a:r>
              <a:rPr lang="de-DE" b="1" dirty="0" smtClean="0"/>
              <a:t>Capacity Building:</a:t>
            </a:r>
            <a:r>
              <a:rPr lang="de-DE" dirty="0" smtClean="0"/>
              <a:t/>
            </a:r>
            <a:br>
              <a:rPr lang="de-DE" dirty="0" smtClean="0"/>
            </a:br>
            <a:r>
              <a:rPr lang="de-DE" dirty="0" smtClean="0"/>
              <a:t>- Circular </a:t>
            </a:r>
            <a:r>
              <a:rPr lang="de-DE" dirty="0" err="1" smtClean="0"/>
              <a:t>Procurement</a:t>
            </a:r>
            <a:r>
              <a:rPr lang="de-DE" dirty="0" smtClean="0"/>
              <a:t> </a:t>
            </a:r>
            <a:r>
              <a:rPr lang="de-DE" b="1" dirty="0" smtClean="0"/>
              <a:t>Seminars </a:t>
            </a:r>
            <a:r>
              <a:rPr lang="de-DE" b="1" dirty="0" err="1" smtClean="0"/>
              <a:t>for</a:t>
            </a:r>
            <a:r>
              <a:rPr lang="de-DE" b="1" dirty="0" smtClean="0"/>
              <a:t> </a:t>
            </a:r>
            <a:r>
              <a:rPr lang="de-DE" b="1" dirty="0" err="1" smtClean="0"/>
              <a:t>public</a:t>
            </a:r>
            <a:r>
              <a:rPr lang="de-DE" b="1" dirty="0" smtClean="0"/>
              <a:t> </a:t>
            </a:r>
            <a:r>
              <a:rPr lang="de-DE" b="1" dirty="0" err="1" smtClean="0"/>
              <a:t>procureres</a:t>
            </a:r>
            <a:r>
              <a:rPr lang="de-DE" b="1" dirty="0" smtClean="0"/>
              <a:t> </a:t>
            </a:r>
            <a:r>
              <a:rPr lang="de-DE" dirty="0" err="1" smtClean="0"/>
              <a:t>raising</a:t>
            </a:r>
            <a:r>
              <a:rPr lang="de-DE" dirty="0"/>
              <a:t> </a:t>
            </a:r>
            <a:r>
              <a:rPr lang="de-DE" dirty="0" err="1" smtClean="0"/>
              <a:t>awareness</a:t>
            </a:r>
            <a:r>
              <a:rPr lang="de-DE" dirty="0" smtClean="0"/>
              <a:t> </a:t>
            </a:r>
            <a:r>
              <a:rPr lang="de-DE" dirty="0" err="1" smtClean="0"/>
              <a:t>of</a:t>
            </a:r>
            <a:r>
              <a:rPr lang="de-DE" dirty="0" smtClean="0"/>
              <a:t> circular </a:t>
            </a:r>
            <a:r>
              <a:rPr lang="de-DE" dirty="0" err="1" smtClean="0"/>
              <a:t>approach</a:t>
            </a:r>
            <a:r>
              <a:rPr lang="de-DE" dirty="0" smtClean="0"/>
              <a:t>,</a:t>
            </a:r>
            <a:br>
              <a:rPr lang="de-DE" dirty="0" smtClean="0"/>
            </a:br>
            <a:r>
              <a:rPr lang="de-DE" dirty="0" smtClean="0"/>
              <a:t>- Market </a:t>
            </a:r>
            <a:r>
              <a:rPr lang="de-DE" dirty="0" err="1" smtClean="0"/>
              <a:t>building</a:t>
            </a:r>
            <a:r>
              <a:rPr lang="de-DE" dirty="0" smtClean="0"/>
              <a:t> </a:t>
            </a:r>
            <a:r>
              <a:rPr lang="de-DE" dirty="0" err="1" smtClean="0"/>
              <a:t>activities</a:t>
            </a:r>
            <a:r>
              <a:rPr lang="de-DE" dirty="0"/>
              <a:t> </a:t>
            </a:r>
            <a:r>
              <a:rPr lang="de-DE" dirty="0" smtClean="0"/>
              <a:t>-  </a:t>
            </a:r>
            <a:r>
              <a:rPr lang="de-DE" b="1" dirty="0" smtClean="0"/>
              <a:t>SME </a:t>
            </a:r>
            <a:r>
              <a:rPr lang="de-DE" b="1" dirty="0" err="1" smtClean="0"/>
              <a:t>seminars</a:t>
            </a:r>
            <a:r>
              <a:rPr lang="de-DE" b="1" dirty="0"/>
              <a:t> </a:t>
            </a:r>
            <a:r>
              <a:rPr lang="de-DE" dirty="0" err="1" smtClean="0"/>
              <a:t>for</a:t>
            </a:r>
            <a:r>
              <a:rPr lang="de-DE" dirty="0" smtClean="0"/>
              <a:t> </a:t>
            </a:r>
            <a:r>
              <a:rPr lang="de-DE" dirty="0" err="1" smtClean="0"/>
              <a:t>establishing</a:t>
            </a:r>
            <a:r>
              <a:rPr lang="de-DE" dirty="0" smtClean="0"/>
              <a:t> </a:t>
            </a:r>
            <a:r>
              <a:rPr lang="de-DE" dirty="0" err="1" smtClean="0"/>
              <a:t>the</a:t>
            </a:r>
            <a:r>
              <a:rPr lang="de-DE" dirty="0" smtClean="0"/>
              <a:t> </a:t>
            </a:r>
            <a:r>
              <a:rPr lang="de-DE" dirty="0" err="1" smtClean="0"/>
              <a:t>most</a:t>
            </a:r>
            <a:r>
              <a:rPr lang="de-DE" dirty="0" smtClean="0"/>
              <a:t> </a:t>
            </a:r>
            <a:r>
              <a:rPr lang="de-DE" dirty="0" err="1" smtClean="0"/>
              <a:t>prostective</a:t>
            </a:r>
            <a:r>
              <a:rPr lang="de-DE" dirty="0" smtClean="0"/>
              <a:t> </a:t>
            </a:r>
            <a:r>
              <a:rPr lang="de-DE" dirty="0" err="1" smtClean="0"/>
              <a:t>products</a:t>
            </a:r>
            <a:r>
              <a:rPr lang="de-DE" dirty="0" smtClean="0"/>
              <a:t>/</a:t>
            </a:r>
            <a:r>
              <a:rPr lang="de-DE" dirty="0" err="1" smtClean="0"/>
              <a:t>sevices</a:t>
            </a:r>
            <a:r>
              <a:rPr lang="de-DE" dirty="0" smtClean="0"/>
              <a:t>/ </a:t>
            </a:r>
            <a:r>
              <a:rPr lang="de-DE" dirty="0" err="1" smtClean="0"/>
              <a:t>industires</a:t>
            </a:r>
            <a:r>
              <a:rPr lang="de-DE" dirty="0" smtClean="0"/>
              <a:t> </a:t>
            </a:r>
            <a:r>
              <a:rPr lang="de-DE" dirty="0" err="1" smtClean="0"/>
              <a:t>for</a:t>
            </a:r>
            <a:r>
              <a:rPr lang="de-DE" dirty="0" smtClean="0"/>
              <a:t> </a:t>
            </a:r>
            <a:r>
              <a:rPr lang="de-DE" dirty="0" err="1" smtClean="0"/>
              <a:t>implementation</a:t>
            </a:r>
            <a:r>
              <a:rPr lang="de-DE" dirty="0" smtClean="0"/>
              <a:t> </a:t>
            </a:r>
            <a:r>
              <a:rPr lang="de-DE" dirty="0" err="1" smtClean="0"/>
              <a:t>of</a:t>
            </a:r>
            <a:r>
              <a:rPr lang="de-DE" dirty="0" smtClean="0"/>
              <a:t> circular </a:t>
            </a:r>
            <a:r>
              <a:rPr lang="de-DE" dirty="0" err="1" smtClean="0"/>
              <a:t>public</a:t>
            </a:r>
            <a:r>
              <a:rPr lang="de-DE" dirty="0" smtClean="0"/>
              <a:t> </a:t>
            </a:r>
            <a:r>
              <a:rPr lang="de-DE" dirty="0" err="1" smtClean="0"/>
              <a:t>procurements</a:t>
            </a:r>
            <a:r>
              <a:rPr lang="de-DE" dirty="0" smtClean="0"/>
              <a:t>,</a:t>
            </a:r>
            <a:br>
              <a:rPr lang="de-DE" dirty="0" smtClean="0"/>
            </a:br>
            <a:r>
              <a:rPr lang="de-DE" dirty="0" smtClean="0"/>
              <a:t>- Circular </a:t>
            </a:r>
            <a:r>
              <a:rPr lang="de-DE" dirty="0" err="1" smtClean="0"/>
              <a:t>Procurement</a:t>
            </a:r>
            <a:r>
              <a:rPr lang="de-DE" dirty="0" smtClean="0"/>
              <a:t> </a:t>
            </a:r>
            <a:r>
              <a:rPr lang="de-DE" b="1" dirty="0" smtClean="0"/>
              <a:t>Lectures </a:t>
            </a:r>
            <a:r>
              <a:rPr lang="de-DE" b="1" dirty="0" err="1" smtClean="0"/>
              <a:t>for</a:t>
            </a:r>
            <a:r>
              <a:rPr lang="de-DE" b="1" dirty="0" smtClean="0"/>
              <a:t> </a:t>
            </a:r>
            <a:r>
              <a:rPr lang="de-DE" b="1" dirty="0" err="1" smtClean="0"/>
              <a:t>students</a:t>
            </a:r>
            <a:r>
              <a:rPr lang="de-DE" b="1" dirty="0" smtClean="0"/>
              <a:t> </a:t>
            </a:r>
            <a:r>
              <a:rPr lang="de-DE" dirty="0" smtClean="0"/>
              <a:t>at HSE </a:t>
            </a:r>
            <a:r>
              <a:rPr lang="mr-IN" dirty="0" smtClean="0"/>
              <a:t>–</a:t>
            </a:r>
            <a:r>
              <a:rPr lang="de-DE" dirty="0" smtClean="0"/>
              <a:t> Saint Petersburg.</a:t>
            </a:r>
          </a:p>
          <a:p>
            <a:endParaRPr lang="de-DE" dirty="0"/>
          </a:p>
          <a:p>
            <a:r>
              <a:rPr lang="de-DE" b="1" dirty="0" smtClean="0"/>
              <a:t>Dissemination:</a:t>
            </a:r>
            <a:r>
              <a:rPr lang="en-US" b="1" dirty="0"/>
              <a:t> </a:t>
            </a:r>
            <a:r>
              <a:rPr lang="en-US" dirty="0"/>
              <a:t>Disseminate the project outcomes among public </a:t>
            </a:r>
            <a:r>
              <a:rPr lang="en-US" dirty="0" smtClean="0"/>
              <a:t>procurers </a:t>
            </a:r>
            <a:r>
              <a:rPr lang="en-US" dirty="0"/>
              <a:t>and SMEs across </a:t>
            </a:r>
            <a:r>
              <a:rPr lang="en-US" dirty="0" smtClean="0"/>
              <a:t>Europe</a:t>
            </a:r>
            <a:endParaRPr lang="de-DE" b="1" dirty="0"/>
          </a:p>
        </p:txBody>
      </p:sp>
      <p:sp>
        <p:nvSpPr>
          <p:cNvPr id="5" name="Textplatzhalter 4"/>
          <p:cNvSpPr>
            <a:spLocks noGrp="1"/>
          </p:cNvSpPr>
          <p:nvPr>
            <p:ph type="body" sz="quarter" idx="19"/>
          </p:nvPr>
        </p:nvSpPr>
        <p:spPr/>
        <p:txBody>
          <a:bodyPr/>
          <a:lstStyle/>
          <a:p>
            <a:r>
              <a:rPr lang="de-DE" dirty="0" smtClean="0"/>
              <a:t>Project Implementation in </a:t>
            </a:r>
            <a:r>
              <a:rPr lang="de-DE" dirty="0" err="1" smtClean="0"/>
              <a:t>Russia</a:t>
            </a:r>
            <a:endParaRPr lang="de-DE" dirty="0"/>
          </a:p>
        </p:txBody>
      </p:sp>
    </p:spTree>
    <p:extLst>
      <p:ext uri="{BB962C8B-B14F-4D97-AF65-F5344CB8AC3E}">
        <p14:creationId xmlns:p14="http://schemas.microsoft.com/office/powerpoint/2010/main" val="337806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11</a:t>
            </a:fld>
            <a:endParaRPr lang="de-DE" dirty="0"/>
          </a:p>
        </p:txBody>
      </p:sp>
      <p:sp>
        <p:nvSpPr>
          <p:cNvPr id="3" name="Textplatzhalter 2"/>
          <p:cNvSpPr>
            <a:spLocks noGrp="1"/>
          </p:cNvSpPr>
          <p:nvPr>
            <p:ph type="body" sz="quarter" idx="14"/>
          </p:nvPr>
        </p:nvSpPr>
        <p:spPr/>
        <p:txBody>
          <a:bodyPr/>
          <a:lstStyle/>
          <a:p>
            <a:r>
              <a:rPr lang="en-US" dirty="0" smtClean="0"/>
              <a:t>Policy Level &amp; Legislation</a:t>
            </a:r>
            <a:endParaRPr lang="ru-RU" dirty="0" smtClean="0"/>
          </a:p>
          <a:p>
            <a:endParaRPr lang="de-DE" dirty="0"/>
          </a:p>
        </p:txBody>
      </p:sp>
      <p:sp>
        <p:nvSpPr>
          <p:cNvPr id="6" name="Textplatzhalter 5"/>
          <p:cNvSpPr>
            <a:spLocks noGrp="1"/>
          </p:cNvSpPr>
          <p:nvPr>
            <p:ph type="body" sz="quarter" idx="24"/>
          </p:nvPr>
        </p:nvSpPr>
        <p:spPr>
          <a:xfrm>
            <a:off x="736600" y="1208690"/>
            <a:ext cx="7670800" cy="4466896"/>
          </a:xfrm>
        </p:spPr>
        <p:txBody>
          <a:bodyPr>
            <a:normAutofit fontScale="92500" lnSpcReduction="10000"/>
          </a:bodyPr>
          <a:lstStyle/>
          <a:p>
            <a:pPr>
              <a:buFont typeface="Arial" charset="0"/>
              <a:buChar char="•"/>
            </a:pPr>
            <a:r>
              <a:rPr lang="en-US" b="1" dirty="0" smtClean="0"/>
              <a:t>No holistic national strategy towards sustainability neither special directives regulating green, sustainable or circular public procurement </a:t>
            </a:r>
            <a:r>
              <a:rPr lang="en-US" dirty="0" smtClean="0"/>
              <a:t>but the white paper ‘Fundamentals of the Environmental Policy of the Russian Federation for the period until 2030’ (approved in April 2012) </a:t>
            </a:r>
            <a:r>
              <a:rPr lang="en-US" u="sng" dirty="0" smtClean="0"/>
              <a:t>provides advantages when procuring goods, works or services that meet the environmental-friendly requirements.</a:t>
            </a:r>
            <a:endParaRPr lang="ru-RU" u="sng" dirty="0" smtClean="0"/>
          </a:p>
          <a:p>
            <a:r>
              <a:rPr lang="de-DE" b="1" dirty="0" smtClean="0"/>
              <a:t>44-FZ: </a:t>
            </a:r>
            <a:r>
              <a:rPr lang="en-US" b="1" dirty="0" smtClean="0"/>
              <a:t>Price is still one of the mandatory requirements </a:t>
            </a:r>
            <a:r>
              <a:rPr lang="en-US" dirty="0" smtClean="0"/>
              <a:t>but among other criteria </a:t>
            </a:r>
            <a:r>
              <a:rPr lang="en-US" u="sng" dirty="0" smtClean="0"/>
              <a:t>it is recommended to take into account the environmental characteristics of the object of procurement </a:t>
            </a:r>
            <a:r>
              <a:rPr lang="en-US" dirty="0" smtClean="0"/>
              <a:t>(Article 32, part 1) and </a:t>
            </a:r>
            <a:r>
              <a:rPr lang="en-US" u="sng" dirty="0" smtClean="0"/>
              <a:t>life-cycle criteria (</a:t>
            </a:r>
            <a:r>
              <a:rPr lang="en-US" dirty="0" smtClean="0"/>
              <a:t>Article 32, part 3). </a:t>
            </a:r>
          </a:p>
          <a:p>
            <a:r>
              <a:rPr lang="en-US" b="1" dirty="0" smtClean="0"/>
              <a:t>223-FZ: </a:t>
            </a:r>
            <a:r>
              <a:rPr lang="en-US" dirty="0" smtClean="0"/>
              <a:t>omits any kind of such specific requirements.</a:t>
            </a:r>
            <a:endParaRPr lang="ru-RU" dirty="0" smtClean="0"/>
          </a:p>
          <a:p>
            <a:r>
              <a:rPr lang="en-US" b="1" dirty="0"/>
              <a:t>L</a:t>
            </a:r>
            <a:r>
              <a:rPr lang="en-US" b="1" dirty="0" smtClean="0"/>
              <a:t>ocal authorities</a:t>
            </a:r>
            <a:r>
              <a:rPr lang="en-US" dirty="0" smtClean="0"/>
              <a:t>, if </a:t>
            </a:r>
            <a:r>
              <a:rPr lang="en-US" dirty="0"/>
              <a:t>interested to follow good </a:t>
            </a:r>
            <a:r>
              <a:rPr lang="en-US" dirty="0" smtClean="0"/>
              <a:t>practices, </a:t>
            </a:r>
            <a:r>
              <a:rPr lang="en-US" b="1" dirty="0"/>
              <a:t>are allowed to introduce some elements of SPP policies. </a:t>
            </a:r>
            <a:endParaRPr lang="ru-RU" b="1" dirty="0" smtClean="0"/>
          </a:p>
          <a:p>
            <a:endParaRPr lang="de-DE" b="1"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537959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12</a:t>
            </a:fld>
            <a:endParaRPr lang="de-DE" dirty="0"/>
          </a:p>
        </p:txBody>
      </p:sp>
      <p:sp>
        <p:nvSpPr>
          <p:cNvPr id="3" name="Textplatzhalter 2"/>
          <p:cNvSpPr>
            <a:spLocks noGrp="1"/>
          </p:cNvSpPr>
          <p:nvPr>
            <p:ph type="body" sz="quarter" idx="14"/>
          </p:nvPr>
        </p:nvSpPr>
        <p:spPr/>
        <p:txBody>
          <a:bodyPr/>
          <a:lstStyle/>
          <a:p>
            <a:r>
              <a:rPr lang="en-US" dirty="0" smtClean="0"/>
              <a:t>Main Public Bodies</a:t>
            </a:r>
            <a:endParaRPr lang="ru-RU" dirty="0" smtClean="0"/>
          </a:p>
          <a:p>
            <a:endParaRPr lang="de-DE" dirty="0"/>
          </a:p>
        </p:txBody>
      </p:sp>
      <p:sp>
        <p:nvSpPr>
          <p:cNvPr id="6" name="Textplatzhalter 5"/>
          <p:cNvSpPr>
            <a:spLocks noGrp="1"/>
          </p:cNvSpPr>
          <p:nvPr>
            <p:ph type="body" sz="quarter" idx="24"/>
          </p:nvPr>
        </p:nvSpPr>
        <p:spPr>
          <a:xfrm>
            <a:off x="736600" y="1208690"/>
            <a:ext cx="7670800" cy="4466896"/>
          </a:xfrm>
        </p:spPr>
        <p:txBody>
          <a:bodyPr>
            <a:normAutofit fontScale="92500" lnSpcReduction="10000"/>
          </a:bodyPr>
          <a:lstStyle/>
          <a:p>
            <a:r>
              <a:rPr lang="en-US" dirty="0"/>
              <a:t>The main public bodies </a:t>
            </a:r>
            <a:r>
              <a:rPr lang="en-US" b="1" dirty="0"/>
              <a:t>in charge of building </a:t>
            </a:r>
            <a:r>
              <a:rPr lang="en-US" b="1" dirty="0" smtClean="0"/>
              <a:t>Circular </a:t>
            </a:r>
            <a:r>
              <a:rPr lang="en-US" b="1" dirty="0"/>
              <a:t>Economy </a:t>
            </a:r>
            <a:r>
              <a:rPr lang="en-US" dirty="0"/>
              <a:t>are the Government of the Russian Federation, the Ministry of Nature and Ecology and the Ministry of Economic Development.</a:t>
            </a:r>
            <a:endParaRPr lang="ru-RU" dirty="0"/>
          </a:p>
          <a:p>
            <a:pPr marL="0" indent="0">
              <a:buNone/>
            </a:pPr>
            <a:r>
              <a:rPr lang="en-US" dirty="0"/>
              <a:t> </a:t>
            </a:r>
            <a:endParaRPr lang="ru-RU" dirty="0"/>
          </a:p>
          <a:p>
            <a:r>
              <a:rPr lang="en-US" dirty="0"/>
              <a:t>The main public bodies </a:t>
            </a:r>
            <a:r>
              <a:rPr lang="en-US" b="1" dirty="0"/>
              <a:t>responsible for public procurement </a:t>
            </a:r>
            <a:r>
              <a:rPr lang="en-US" dirty="0"/>
              <a:t>policy are the Ministry of Economic Development, the Government of the Russian Federation, the Ministry of Finance, the Federal Treasury. At the local level it is the regional and the municipal authorities.  </a:t>
            </a:r>
            <a:endParaRPr lang="ru-RU" dirty="0"/>
          </a:p>
          <a:p>
            <a:pPr marL="0" indent="0">
              <a:buNone/>
            </a:pPr>
            <a:endParaRPr lang="ru-RU" dirty="0"/>
          </a:p>
          <a:p>
            <a:r>
              <a:rPr lang="en-US" dirty="0"/>
              <a:t>Since there is currently no national strategy in CPP in Russia, there are no specific bodies responsible for implementing measures for circulation procurement. </a:t>
            </a:r>
            <a:endParaRPr lang="ru-RU" dirty="0"/>
          </a:p>
          <a:p>
            <a:endParaRPr lang="en-US" dirty="0" smtClean="0"/>
          </a:p>
          <a:p>
            <a:endParaRPr lang="de-DE" b="1"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2130233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13</a:t>
            </a:fld>
            <a:endParaRPr lang="de-DE" dirty="0"/>
          </a:p>
        </p:txBody>
      </p:sp>
      <p:sp>
        <p:nvSpPr>
          <p:cNvPr id="3" name="Textplatzhalter 2"/>
          <p:cNvSpPr>
            <a:spLocks noGrp="1"/>
          </p:cNvSpPr>
          <p:nvPr>
            <p:ph type="body" sz="quarter" idx="14"/>
          </p:nvPr>
        </p:nvSpPr>
        <p:spPr/>
        <p:txBody>
          <a:bodyPr/>
          <a:lstStyle/>
          <a:p>
            <a:r>
              <a:rPr lang="en-US" dirty="0"/>
              <a:t>Implementation </a:t>
            </a:r>
            <a:r>
              <a:rPr lang="en-US" dirty="0" smtClean="0"/>
              <a:t>on Local </a:t>
            </a:r>
            <a:r>
              <a:rPr lang="en-US" dirty="0"/>
              <a:t>P</a:t>
            </a:r>
            <a:r>
              <a:rPr lang="en-US" dirty="0" smtClean="0"/>
              <a:t>olitical </a:t>
            </a:r>
            <a:r>
              <a:rPr lang="en-US" dirty="0"/>
              <a:t>L</a:t>
            </a:r>
            <a:r>
              <a:rPr lang="en-US" dirty="0" smtClean="0"/>
              <a:t>evel</a:t>
            </a:r>
            <a:endParaRPr lang="ru-RU" dirty="0"/>
          </a:p>
          <a:p>
            <a:endParaRPr lang="de-DE" dirty="0"/>
          </a:p>
        </p:txBody>
      </p:sp>
      <p:sp>
        <p:nvSpPr>
          <p:cNvPr id="6" name="Textplatzhalter 5"/>
          <p:cNvSpPr>
            <a:spLocks noGrp="1"/>
          </p:cNvSpPr>
          <p:nvPr>
            <p:ph type="body" sz="quarter" idx="24"/>
          </p:nvPr>
        </p:nvSpPr>
        <p:spPr>
          <a:xfrm>
            <a:off x="736600" y="1208690"/>
            <a:ext cx="7670800" cy="4466896"/>
          </a:xfrm>
        </p:spPr>
        <p:txBody>
          <a:bodyPr>
            <a:normAutofit fontScale="70000" lnSpcReduction="20000"/>
          </a:bodyPr>
          <a:lstStyle/>
          <a:p>
            <a:pPr marL="0" indent="0">
              <a:buNone/>
            </a:pPr>
            <a:r>
              <a:rPr lang="en-US" b="1" dirty="0"/>
              <a:t>Moscow City Government Decree No. 3326PP "About environmental requirements for the quality and technical characteristics of products purchased under the state order of the city of Moscow and directions for improving environmental certification and audit </a:t>
            </a:r>
            <a:r>
              <a:rPr lang="en-US" b="1" dirty="0" smtClean="0"/>
              <a:t>systems”, 2010</a:t>
            </a:r>
          </a:p>
          <a:p>
            <a:pPr marL="0" indent="0">
              <a:buNone/>
            </a:pPr>
            <a:endParaRPr lang="en-US" b="1" dirty="0" smtClean="0"/>
          </a:p>
          <a:p>
            <a:r>
              <a:rPr lang="en-US" dirty="0"/>
              <a:t>The document </a:t>
            </a:r>
            <a:r>
              <a:rPr lang="en-US" b="1" dirty="0"/>
              <a:t>contains environmental criteria for a number of groups of goods and services</a:t>
            </a:r>
            <a:r>
              <a:rPr lang="en-US" dirty="0"/>
              <a:t> purchased by Moscow institutions</a:t>
            </a:r>
            <a:r>
              <a:rPr lang="en-US" dirty="0" smtClean="0"/>
              <a:t>.</a:t>
            </a:r>
          </a:p>
          <a:p>
            <a:endParaRPr lang="ru-RU" sz="900" dirty="0"/>
          </a:p>
          <a:p>
            <a:r>
              <a:rPr lang="en-US" dirty="0"/>
              <a:t>Most often environmental requirements in Moscow are applied when purchasing catering services and food. </a:t>
            </a:r>
            <a:endParaRPr lang="en-US" dirty="0" smtClean="0"/>
          </a:p>
          <a:p>
            <a:endParaRPr lang="en-US" sz="900" dirty="0" smtClean="0"/>
          </a:p>
          <a:p>
            <a:r>
              <a:rPr lang="en-US" dirty="0"/>
              <a:t>From the list of environmental requirements stipulated by Moscow Government Decree </a:t>
            </a:r>
            <a:r>
              <a:rPr lang="en-US" b="1" dirty="0"/>
              <a:t>the purchasing organizations apply a much smaller set of requirements </a:t>
            </a:r>
            <a:r>
              <a:rPr lang="en-US" dirty="0"/>
              <a:t>and do so less frequently (requirements mostly applied when purchasing computers and office equipment).</a:t>
            </a:r>
            <a:r>
              <a:rPr lang="ru-RU" dirty="0"/>
              <a:t> </a:t>
            </a:r>
            <a:endParaRPr lang="en-US" dirty="0" smtClean="0"/>
          </a:p>
          <a:p>
            <a:endParaRPr lang="en-US" sz="900" dirty="0" smtClean="0"/>
          </a:p>
          <a:p>
            <a:r>
              <a:rPr lang="en-US" dirty="0"/>
              <a:t>T</a:t>
            </a:r>
            <a:r>
              <a:rPr lang="en-US" dirty="0" smtClean="0"/>
              <a:t>he </a:t>
            </a:r>
            <a:r>
              <a:rPr lang="en-US" dirty="0"/>
              <a:t>text of the Decree in comparison with environmental requirements and criteria adopted in the European countries is substantially narrower. </a:t>
            </a:r>
            <a:endParaRPr lang="en-US" dirty="0" smtClean="0"/>
          </a:p>
          <a:p>
            <a:endParaRPr lang="en-US" dirty="0" smtClean="0"/>
          </a:p>
          <a:p>
            <a:pPr marL="0" indent="0">
              <a:buNone/>
            </a:pPr>
            <a:r>
              <a:rPr lang="en-US" b="1" dirty="0"/>
              <a:t>Individual customers, especially those working in industries with a risk for the environment (petroleum companies such as Gazprom, LUKOIL, ROSATOM etc.) have also increased environmental criteria for suppliers</a:t>
            </a:r>
            <a:r>
              <a:rPr lang="en-US" b="1" dirty="0" smtClean="0"/>
              <a:t>.</a:t>
            </a:r>
          </a:p>
          <a:p>
            <a:endParaRPr lang="de-DE" b="1"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141503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14</a:t>
            </a:fld>
            <a:endParaRPr lang="de-DE" dirty="0"/>
          </a:p>
        </p:txBody>
      </p:sp>
      <p:sp>
        <p:nvSpPr>
          <p:cNvPr id="3" name="Textplatzhalter 2"/>
          <p:cNvSpPr>
            <a:spLocks noGrp="1"/>
          </p:cNvSpPr>
          <p:nvPr>
            <p:ph type="body" sz="quarter" idx="14"/>
          </p:nvPr>
        </p:nvSpPr>
        <p:spPr/>
        <p:txBody>
          <a:bodyPr/>
          <a:lstStyle/>
          <a:p>
            <a:r>
              <a:rPr lang="en-US" dirty="0"/>
              <a:t>Implementation on Local Political </a:t>
            </a:r>
            <a:r>
              <a:rPr lang="en-US" dirty="0" smtClean="0"/>
              <a:t>Level</a:t>
            </a:r>
            <a:endParaRPr lang="ru-RU" dirty="0"/>
          </a:p>
        </p:txBody>
      </p:sp>
      <p:sp>
        <p:nvSpPr>
          <p:cNvPr id="6" name="Textplatzhalter 5"/>
          <p:cNvSpPr>
            <a:spLocks noGrp="1"/>
          </p:cNvSpPr>
          <p:nvPr>
            <p:ph type="body" sz="quarter" idx="24"/>
          </p:nvPr>
        </p:nvSpPr>
        <p:spPr>
          <a:xfrm>
            <a:off x="736600" y="1208690"/>
            <a:ext cx="7670800" cy="4466896"/>
          </a:xfrm>
        </p:spPr>
        <p:txBody>
          <a:bodyPr>
            <a:normAutofit fontScale="85000" lnSpcReduction="20000"/>
          </a:bodyPr>
          <a:lstStyle/>
          <a:p>
            <a:pPr marL="0" indent="0">
              <a:buNone/>
            </a:pPr>
            <a:r>
              <a:rPr lang="en-GB" b="1" dirty="0" smtClean="0"/>
              <a:t>Requirements used:</a:t>
            </a:r>
          </a:p>
          <a:p>
            <a:r>
              <a:rPr lang="en-GB" dirty="0" smtClean="0"/>
              <a:t>No </a:t>
            </a:r>
            <a:r>
              <a:rPr lang="en-GB" dirty="0"/>
              <a:t>toxic substances </a:t>
            </a:r>
            <a:endParaRPr lang="ru-RU" dirty="0"/>
          </a:p>
          <a:p>
            <a:r>
              <a:rPr lang="en-GB" dirty="0"/>
              <a:t>No GMOs </a:t>
            </a:r>
            <a:endParaRPr lang="ru-RU" dirty="0"/>
          </a:p>
          <a:p>
            <a:r>
              <a:rPr lang="en-GB" dirty="0"/>
              <a:t>Indication of the minimum permissible proportion of surfactants</a:t>
            </a:r>
            <a:endParaRPr lang="ru-RU" dirty="0"/>
          </a:p>
          <a:p>
            <a:r>
              <a:rPr lang="en-GB" dirty="0"/>
              <a:t>Gentle cooking methods</a:t>
            </a:r>
            <a:endParaRPr lang="ru-RU" dirty="0"/>
          </a:p>
          <a:p>
            <a:r>
              <a:rPr lang="en-GB" dirty="0"/>
              <a:t>Reusable packaging</a:t>
            </a:r>
            <a:endParaRPr lang="ru-RU" dirty="0"/>
          </a:p>
          <a:p>
            <a:r>
              <a:rPr lang="en-GB" dirty="0"/>
              <a:t>Packaging from recycled materials</a:t>
            </a:r>
            <a:endParaRPr lang="ru-RU" dirty="0"/>
          </a:p>
          <a:p>
            <a:r>
              <a:rPr lang="en-GB" dirty="0"/>
              <a:t>Replaceable parts: cartridges, mechanics, etc.</a:t>
            </a:r>
            <a:endParaRPr lang="ru-RU" dirty="0"/>
          </a:p>
          <a:p>
            <a:r>
              <a:rPr lang="en-GB" dirty="0"/>
              <a:t>The estimated cost of the life cycle is also applied as a criterion.</a:t>
            </a:r>
            <a:endParaRPr lang="ru-RU" dirty="0"/>
          </a:p>
          <a:p>
            <a:r>
              <a:rPr lang="en-GB" dirty="0"/>
              <a:t>The require a warranty period is very </a:t>
            </a:r>
            <a:r>
              <a:rPr lang="en-GB" dirty="0" smtClean="0"/>
              <a:t>common.</a:t>
            </a:r>
          </a:p>
          <a:p>
            <a:pPr marL="0" indent="0">
              <a:buNone/>
            </a:pPr>
            <a:endParaRPr lang="en-GB" sz="900" b="1" dirty="0" smtClean="0"/>
          </a:p>
          <a:p>
            <a:pPr marL="0" indent="0">
              <a:buNone/>
            </a:pPr>
            <a:r>
              <a:rPr lang="en-GB" b="1" dirty="0" smtClean="0"/>
              <a:t>Not the purchase of a product but rather its function: </a:t>
            </a:r>
            <a:r>
              <a:rPr lang="en-GB" dirty="0" smtClean="0"/>
              <a:t>the practice of purchasing transport services, cleaning services, copy machines' maintenance are very common. </a:t>
            </a:r>
          </a:p>
          <a:p>
            <a:pPr marL="0" indent="0">
              <a:buNone/>
            </a:pPr>
            <a:endParaRPr lang="en-US" sz="900" dirty="0"/>
          </a:p>
          <a:p>
            <a:pPr marL="0" indent="0">
              <a:buNone/>
            </a:pPr>
            <a:r>
              <a:rPr lang="en-US" b="1" dirty="0" smtClean="0"/>
              <a:t>As for Reuse and recycle criteria: they </a:t>
            </a:r>
            <a:r>
              <a:rPr lang="en-GB" b="1" dirty="0" smtClean="0"/>
              <a:t>are </a:t>
            </a:r>
            <a:r>
              <a:rPr lang="en-GB" b="1" dirty="0"/>
              <a:t>practically never applied.</a:t>
            </a:r>
            <a:r>
              <a:rPr lang="en-GB" dirty="0"/>
              <a:t>  It should be note, that according to the law, the procurement entities are required to purchase only the new </a:t>
            </a:r>
            <a:r>
              <a:rPr lang="en-GB" dirty="0" smtClean="0"/>
              <a:t>products</a:t>
            </a:r>
            <a:r>
              <a:rPr lang="en-US" dirty="0"/>
              <a:t>.</a:t>
            </a:r>
            <a:endParaRPr lang="en-GB"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77527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15</a:t>
            </a:fld>
            <a:endParaRPr lang="de-DE" dirty="0"/>
          </a:p>
        </p:txBody>
      </p:sp>
      <p:sp>
        <p:nvSpPr>
          <p:cNvPr id="3" name="Textplatzhalter 2"/>
          <p:cNvSpPr>
            <a:spLocks noGrp="1"/>
          </p:cNvSpPr>
          <p:nvPr>
            <p:ph type="body" sz="quarter" idx="14"/>
          </p:nvPr>
        </p:nvSpPr>
        <p:spPr/>
        <p:txBody>
          <a:bodyPr/>
          <a:lstStyle/>
          <a:p>
            <a:r>
              <a:rPr lang="en-US" dirty="0" smtClean="0"/>
              <a:t>Capacity Building Potential</a:t>
            </a:r>
            <a:endParaRPr lang="ru-RU" dirty="0" smtClean="0"/>
          </a:p>
          <a:p>
            <a:endParaRPr lang="de-DE" dirty="0"/>
          </a:p>
        </p:txBody>
      </p:sp>
      <p:sp>
        <p:nvSpPr>
          <p:cNvPr id="6" name="Textplatzhalter 5"/>
          <p:cNvSpPr>
            <a:spLocks noGrp="1"/>
          </p:cNvSpPr>
          <p:nvPr>
            <p:ph type="body" sz="quarter" idx="24"/>
          </p:nvPr>
        </p:nvSpPr>
        <p:spPr>
          <a:xfrm>
            <a:off x="736600" y="1208690"/>
            <a:ext cx="7670800" cy="4466896"/>
          </a:xfrm>
        </p:spPr>
        <p:txBody>
          <a:bodyPr>
            <a:normAutofit fontScale="77500" lnSpcReduction="20000"/>
          </a:bodyPr>
          <a:lstStyle/>
          <a:p>
            <a:pPr marL="0" indent="0">
              <a:buNone/>
            </a:pPr>
            <a:r>
              <a:rPr lang="en-US" b="1" dirty="0"/>
              <a:t>Russia's potential is high. </a:t>
            </a:r>
            <a:r>
              <a:rPr lang="en-US" dirty="0" smtClean="0"/>
              <a:t>Currently </a:t>
            </a:r>
            <a:r>
              <a:rPr lang="en-US" dirty="0"/>
              <a:t>there is:</a:t>
            </a:r>
            <a:endParaRPr lang="ru-RU" dirty="0"/>
          </a:p>
          <a:p>
            <a:pPr lvl="0"/>
            <a:r>
              <a:rPr lang="en-US" dirty="0"/>
              <a:t>an adjusted system of regulatory and legal regulation of procurement activities</a:t>
            </a:r>
            <a:endParaRPr lang="ru-RU" dirty="0"/>
          </a:p>
          <a:p>
            <a:pPr lvl="0"/>
            <a:r>
              <a:rPr lang="en-US" dirty="0"/>
              <a:t>a unified public procurement portal (</a:t>
            </a:r>
            <a:r>
              <a:rPr lang="en-US" dirty="0" err="1"/>
              <a:t>zakupki.gov.ru</a:t>
            </a:r>
            <a:r>
              <a:rPr lang="en-US" dirty="0"/>
              <a:t>) where you can place requirements, instructions, criteria</a:t>
            </a:r>
            <a:endParaRPr lang="ru-RU" dirty="0"/>
          </a:p>
          <a:p>
            <a:pPr lvl="0"/>
            <a:r>
              <a:rPr lang="en-US" dirty="0"/>
              <a:t>competent national specialists in this field</a:t>
            </a:r>
            <a:endParaRPr lang="ru-RU" dirty="0"/>
          </a:p>
          <a:p>
            <a:pPr lvl="0"/>
            <a:r>
              <a:rPr lang="en-US" dirty="0"/>
              <a:t>different industrial and entrepreneurial associations </a:t>
            </a:r>
            <a:endParaRPr lang="ru-RU" dirty="0"/>
          </a:p>
          <a:p>
            <a:pPr lvl="0"/>
            <a:r>
              <a:rPr lang="en-US" dirty="0"/>
              <a:t>SME support infrastructure where it is possible share experience, conduct training etc</a:t>
            </a:r>
            <a:r>
              <a:rPr lang="en-US" dirty="0" smtClean="0"/>
              <a:t>.</a:t>
            </a:r>
          </a:p>
          <a:p>
            <a:pPr lvl="0"/>
            <a:endParaRPr lang="ru-RU" sz="900" dirty="0"/>
          </a:p>
          <a:p>
            <a:pPr marL="0" indent="0">
              <a:buNone/>
            </a:pPr>
            <a:r>
              <a:rPr lang="en-US" dirty="0"/>
              <a:t>According to a recent study </a:t>
            </a:r>
            <a:r>
              <a:rPr lang="en-US" dirty="0" smtClean="0"/>
              <a:t>[</a:t>
            </a:r>
            <a:r>
              <a:rPr lang="en-US" dirty="0" err="1" smtClean="0"/>
              <a:t>Shadrina</a:t>
            </a:r>
            <a:r>
              <a:rPr lang="en-US" dirty="0" smtClean="0"/>
              <a:t>, </a:t>
            </a:r>
            <a:r>
              <a:rPr lang="en-US" dirty="0" err="1" smtClean="0"/>
              <a:t>Belokrylova</a:t>
            </a:r>
            <a:r>
              <a:rPr lang="en-US" dirty="0" smtClean="0"/>
              <a:t>, 2016] </a:t>
            </a:r>
            <a:r>
              <a:rPr lang="en-US" b="1" dirty="0" smtClean="0"/>
              <a:t>approximately 50% of the buyers are aware about SPP/CPP,</a:t>
            </a:r>
            <a:r>
              <a:rPr lang="en-US" dirty="0" smtClean="0"/>
              <a:t> </a:t>
            </a:r>
            <a:r>
              <a:rPr lang="en-US" dirty="0"/>
              <a:t>50% is not aware, but </a:t>
            </a:r>
            <a:r>
              <a:rPr lang="en-US" b="1" dirty="0"/>
              <a:t>25% said they are ready to learn,</a:t>
            </a:r>
            <a:r>
              <a:rPr lang="en-US" dirty="0"/>
              <a:t> only 25% said that they don’t have any need for this approach. </a:t>
            </a:r>
            <a:endParaRPr lang="en-US" dirty="0" smtClean="0"/>
          </a:p>
          <a:p>
            <a:pPr marL="0" indent="0">
              <a:buNone/>
            </a:pPr>
            <a:endParaRPr lang="en-US" sz="1100" dirty="0"/>
          </a:p>
          <a:p>
            <a:pPr marL="0" indent="0">
              <a:buNone/>
            </a:pPr>
            <a:r>
              <a:rPr lang="en-US" dirty="0"/>
              <a:t>The main problem is that the European </a:t>
            </a:r>
            <a:r>
              <a:rPr lang="en-US" dirty="0" smtClean="0"/>
              <a:t>countries are </a:t>
            </a:r>
            <a:r>
              <a:rPr lang="en-US" dirty="0"/>
              <a:t>involved in international networks to promote the SPP, while Russia has stayed on the sidelines. </a:t>
            </a:r>
            <a:r>
              <a:rPr lang="en-US" dirty="0" smtClean="0"/>
              <a:t>EU </a:t>
            </a:r>
            <a:r>
              <a:rPr lang="en-US" dirty="0"/>
              <a:t>purposefully carries out norm-setting in this area, which all countries are obligated to follow in one way or another. Russia does not have such rigid commitments on sustainable development</a:t>
            </a:r>
            <a:r>
              <a:rPr lang="en-US" dirty="0" smtClean="0"/>
              <a:t>.</a:t>
            </a:r>
          </a:p>
          <a:p>
            <a:pPr marL="0" indent="0">
              <a:buNone/>
            </a:pPr>
            <a:endParaRPr lang="en-US" dirty="0"/>
          </a:p>
          <a:p>
            <a:pPr marL="0" indent="0">
              <a:buNone/>
            </a:pPr>
            <a:endParaRPr lang="ru-RU"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1894408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16</a:t>
            </a:fld>
            <a:endParaRPr lang="de-DE" dirty="0"/>
          </a:p>
        </p:txBody>
      </p:sp>
      <p:sp>
        <p:nvSpPr>
          <p:cNvPr id="3" name="Textplatzhalter 2"/>
          <p:cNvSpPr>
            <a:spLocks noGrp="1"/>
          </p:cNvSpPr>
          <p:nvPr>
            <p:ph type="body" sz="quarter" idx="14"/>
          </p:nvPr>
        </p:nvSpPr>
        <p:spPr/>
        <p:txBody>
          <a:bodyPr/>
          <a:lstStyle/>
          <a:p>
            <a:r>
              <a:rPr lang="en-US" dirty="0" smtClean="0"/>
              <a:t>Key Notes</a:t>
            </a:r>
            <a:endParaRPr lang="ru-RU" dirty="0" smtClean="0"/>
          </a:p>
          <a:p>
            <a:endParaRPr lang="de-DE" dirty="0"/>
          </a:p>
        </p:txBody>
      </p:sp>
      <p:sp>
        <p:nvSpPr>
          <p:cNvPr id="6" name="Textplatzhalter 5"/>
          <p:cNvSpPr>
            <a:spLocks noGrp="1"/>
          </p:cNvSpPr>
          <p:nvPr>
            <p:ph type="body" sz="quarter" idx="24"/>
          </p:nvPr>
        </p:nvSpPr>
        <p:spPr>
          <a:xfrm>
            <a:off x="736600" y="1208690"/>
            <a:ext cx="7670800" cy="4466896"/>
          </a:xfrm>
        </p:spPr>
        <p:txBody>
          <a:bodyPr>
            <a:normAutofit fontScale="92500" lnSpcReduction="20000"/>
          </a:bodyPr>
          <a:lstStyle/>
          <a:p>
            <a:pPr lvl="0"/>
            <a:r>
              <a:rPr lang="en-GB" dirty="0"/>
              <a:t>There is </a:t>
            </a:r>
            <a:r>
              <a:rPr lang="en-GB" dirty="0" smtClean="0"/>
              <a:t>need for </a:t>
            </a:r>
            <a:r>
              <a:rPr lang="en-GB" dirty="0"/>
              <a:t>a </a:t>
            </a:r>
            <a:r>
              <a:rPr lang="en-GB" b="1" dirty="0"/>
              <a:t>clear signal </a:t>
            </a:r>
            <a:r>
              <a:rPr lang="en-GB" dirty="0"/>
              <a:t>from the government that CPP and SPP are important. </a:t>
            </a:r>
            <a:endParaRPr lang="en-GB" dirty="0" smtClean="0"/>
          </a:p>
          <a:p>
            <a:pPr lvl="0"/>
            <a:endParaRPr lang="en-US" sz="800" dirty="0" smtClean="0"/>
          </a:p>
          <a:p>
            <a:pPr lvl="0"/>
            <a:r>
              <a:rPr lang="en-GB" dirty="0" smtClean="0"/>
              <a:t>There </a:t>
            </a:r>
            <a:r>
              <a:rPr lang="en-GB" dirty="0"/>
              <a:t>is a need to include the </a:t>
            </a:r>
            <a:r>
              <a:rPr lang="en-GB" b="1" dirty="0"/>
              <a:t>concept of sustainable public procurement into the Federal contract system </a:t>
            </a:r>
            <a:r>
              <a:rPr lang="en-GB" dirty="0"/>
              <a:t>of Russia. </a:t>
            </a:r>
            <a:endParaRPr lang="en-GB" dirty="0" smtClean="0"/>
          </a:p>
          <a:p>
            <a:pPr lvl="0"/>
            <a:endParaRPr lang="en-GB" sz="900" dirty="0"/>
          </a:p>
          <a:p>
            <a:pPr lvl="0"/>
            <a:r>
              <a:rPr lang="en-GB" dirty="0"/>
              <a:t>Russia's </a:t>
            </a:r>
            <a:r>
              <a:rPr lang="en-GB" b="1" dirty="0"/>
              <a:t>potential</a:t>
            </a:r>
            <a:r>
              <a:rPr lang="en-GB" dirty="0"/>
              <a:t> for sustainable procurement </a:t>
            </a:r>
            <a:r>
              <a:rPr lang="en-GB" b="1" dirty="0"/>
              <a:t>is high.</a:t>
            </a:r>
            <a:r>
              <a:rPr lang="ru-RU" b="1" dirty="0"/>
              <a:t> </a:t>
            </a:r>
            <a:endParaRPr lang="en-US" b="1" dirty="0" smtClean="0"/>
          </a:p>
          <a:p>
            <a:pPr lvl="0"/>
            <a:endParaRPr lang="en-US" sz="900" b="1" dirty="0" smtClean="0"/>
          </a:p>
          <a:p>
            <a:r>
              <a:rPr lang="en-GB" b="1" dirty="0"/>
              <a:t>Sector public institutes </a:t>
            </a:r>
            <a:r>
              <a:rPr lang="en-GB" dirty="0"/>
              <a:t>(subject to 223-FZ), </a:t>
            </a:r>
            <a:r>
              <a:rPr lang="en-GB" b="1" dirty="0"/>
              <a:t>are much more flexible </a:t>
            </a:r>
            <a:r>
              <a:rPr lang="en-GB" dirty="0"/>
              <a:t>in potential possibilities to use the principles of sustainable </a:t>
            </a:r>
            <a:r>
              <a:rPr lang="en-GB" dirty="0" smtClean="0"/>
              <a:t>procurements.</a:t>
            </a:r>
          </a:p>
          <a:p>
            <a:endParaRPr lang="en-GB" sz="900" dirty="0" smtClean="0"/>
          </a:p>
          <a:p>
            <a:r>
              <a:rPr lang="en-GB" b="1" dirty="0" smtClean="0"/>
              <a:t>Local </a:t>
            </a:r>
            <a:r>
              <a:rPr lang="en-GB" b="1" dirty="0"/>
              <a:t>authorities are allowed to introduce some elements </a:t>
            </a:r>
            <a:r>
              <a:rPr lang="en-GB" dirty="0"/>
              <a:t>of SPP policies</a:t>
            </a:r>
            <a:r>
              <a:rPr lang="ru-RU" dirty="0"/>
              <a:t> </a:t>
            </a:r>
            <a:endParaRPr lang="en-US" dirty="0" smtClean="0"/>
          </a:p>
          <a:p>
            <a:endParaRPr lang="en-US" sz="900" dirty="0" smtClean="0"/>
          </a:p>
          <a:p>
            <a:r>
              <a:rPr lang="en-GB" b="1" dirty="0"/>
              <a:t>CPP development </a:t>
            </a:r>
            <a:r>
              <a:rPr lang="en-GB" dirty="0"/>
              <a:t>should go </a:t>
            </a:r>
            <a:r>
              <a:rPr lang="en-GB" b="1" dirty="0"/>
              <a:t>in parallel </a:t>
            </a:r>
            <a:r>
              <a:rPr lang="en-GB" dirty="0"/>
              <a:t>with the evolution of </a:t>
            </a:r>
            <a:r>
              <a:rPr lang="en-GB" b="1" dirty="0"/>
              <a:t>the innovative production, the use of recycling and reuse </a:t>
            </a:r>
            <a:r>
              <a:rPr lang="en-GB" dirty="0"/>
              <a:t>technologies.</a:t>
            </a:r>
            <a:endParaRPr lang="ru-RU" dirty="0"/>
          </a:p>
          <a:p>
            <a:pPr lvl="0"/>
            <a:endParaRPr lang="en-GB" dirty="0"/>
          </a:p>
          <a:p>
            <a:pPr lvl="0"/>
            <a:endParaRPr lang="ru-RU" dirty="0"/>
          </a:p>
        </p:txBody>
      </p:sp>
      <p:sp>
        <p:nvSpPr>
          <p:cNvPr id="5" name="Textplatzhalter 4"/>
          <p:cNvSpPr>
            <a:spLocks noGrp="1"/>
          </p:cNvSpPr>
          <p:nvPr>
            <p:ph type="body" sz="quarter" idx="19"/>
          </p:nvPr>
        </p:nvSpPr>
        <p:spPr/>
        <p:txBody>
          <a:bodyPr/>
          <a:lstStyle/>
          <a:p>
            <a:r>
              <a:rPr lang="de-DE" dirty="0"/>
              <a:t>Current </a:t>
            </a:r>
            <a:r>
              <a:rPr lang="de-DE" dirty="0" err="1"/>
              <a:t>Existing</a:t>
            </a:r>
            <a:r>
              <a:rPr lang="de-DE" dirty="0"/>
              <a:t> </a:t>
            </a:r>
            <a:r>
              <a:rPr lang="de-DE" dirty="0" err="1"/>
              <a:t>Results</a:t>
            </a:r>
            <a:r>
              <a:rPr lang="en-US" dirty="0"/>
              <a:t>: Circular Public </a:t>
            </a:r>
            <a:r>
              <a:rPr lang="en-US" dirty="0" smtClean="0"/>
              <a:t>Procurements</a:t>
            </a:r>
            <a:r>
              <a:rPr lang="ru-RU" dirty="0" smtClean="0"/>
              <a:t> </a:t>
            </a:r>
            <a:r>
              <a:rPr lang="en-US" dirty="0" smtClean="0"/>
              <a:t>in Russia</a:t>
            </a:r>
            <a:endParaRPr lang="ru-RU" dirty="0"/>
          </a:p>
        </p:txBody>
      </p:sp>
    </p:spTree>
    <p:extLst>
      <p:ext uri="{BB962C8B-B14F-4D97-AF65-F5344CB8AC3E}">
        <p14:creationId xmlns:p14="http://schemas.microsoft.com/office/powerpoint/2010/main" val="793533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p:cNvSpPr>
            <a:spLocks noGrp="1"/>
          </p:cNvSpPr>
          <p:nvPr>
            <p:ph type="body" sz="quarter" idx="36"/>
          </p:nvPr>
        </p:nvSpPr>
        <p:spPr>
          <a:xfrm>
            <a:off x="6829425" y="3414415"/>
            <a:ext cx="1581150" cy="501977"/>
          </a:xfrm>
        </p:spPr>
        <p:txBody>
          <a:bodyPr/>
          <a:lstStyle/>
          <a:p>
            <a:endParaRPr lang="en-US" dirty="0"/>
          </a:p>
        </p:txBody>
      </p:sp>
      <p:sp>
        <p:nvSpPr>
          <p:cNvPr id="13" name="Textplatzhalter 6"/>
          <p:cNvSpPr>
            <a:spLocks noGrp="1"/>
          </p:cNvSpPr>
          <p:nvPr>
            <p:ph type="body" sz="quarter" idx="33"/>
          </p:nvPr>
        </p:nvSpPr>
        <p:spPr>
          <a:xfrm>
            <a:off x="727074" y="1676880"/>
            <a:ext cx="4472999" cy="525632"/>
          </a:xfrm>
        </p:spPr>
        <p:txBody>
          <a:bodyPr/>
          <a:lstStyle/>
          <a:p>
            <a:r>
              <a:rPr lang="en-US" dirty="0" smtClean="0"/>
              <a:t>Contact Information</a:t>
            </a:r>
            <a:endParaRPr lang="en-US" dirty="0"/>
          </a:p>
        </p:txBody>
      </p:sp>
      <p:sp>
        <p:nvSpPr>
          <p:cNvPr id="14" name="Textplatzhalter 5"/>
          <p:cNvSpPr>
            <a:spLocks noGrp="1"/>
          </p:cNvSpPr>
          <p:nvPr>
            <p:ph type="body" sz="quarter" idx="17"/>
          </p:nvPr>
        </p:nvSpPr>
        <p:spPr>
          <a:xfrm>
            <a:off x="735999" y="2429212"/>
            <a:ext cx="4464074" cy="2863226"/>
          </a:xfrm>
        </p:spPr>
        <p:txBody>
          <a:bodyPr>
            <a:normAutofit fontScale="70000" lnSpcReduction="20000"/>
          </a:bodyPr>
          <a:lstStyle/>
          <a:p>
            <a:r>
              <a:rPr lang="en-US" b="1" dirty="0" smtClean="0"/>
              <a:t>Irina Aleynikova</a:t>
            </a:r>
          </a:p>
          <a:p>
            <a:endParaRPr lang="en-US" dirty="0"/>
          </a:p>
          <a:p>
            <a:r>
              <a:rPr lang="en-US" dirty="0" smtClean="0"/>
              <a:t>Vice Director</a:t>
            </a:r>
          </a:p>
          <a:p>
            <a:r>
              <a:rPr lang="en-US" dirty="0" smtClean="0"/>
              <a:t>Centre for Applied Research and Development</a:t>
            </a:r>
          </a:p>
          <a:p>
            <a:r>
              <a:rPr lang="en-US" dirty="0" smtClean="0"/>
              <a:t>HSE </a:t>
            </a:r>
            <a:r>
              <a:rPr lang="mr-IN" dirty="0" smtClean="0"/>
              <a:t>–</a:t>
            </a:r>
            <a:r>
              <a:rPr lang="en-US" dirty="0" smtClean="0"/>
              <a:t> Saint </a:t>
            </a:r>
            <a:r>
              <a:rPr lang="mr-IN" dirty="0" smtClean="0"/>
              <a:t>–</a:t>
            </a:r>
            <a:r>
              <a:rPr lang="en-US" dirty="0" smtClean="0"/>
              <a:t> Petersburg</a:t>
            </a:r>
          </a:p>
          <a:p>
            <a:endParaRPr lang="en-US" dirty="0"/>
          </a:p>
          <a:p>
            <a:r>
              <a:rPr lang="en-US" dirty="0" smtClean="0"/>
              <a:t>190121, St. Petersburg, St. </a:t>
            </a:r>
            <a:r>
              <a:rPr lang="en-US" dirty="0" err="1" smtClean="0"/>
              <a:t>Soyuza</a:t>
            </a:r>
            <a:r>
              <a:rPr lang="en-US" dirty="0" smtClean="0"/>
              <a:t> </a:t>
            </a:r>
            <a:r>
              <a:rPr lang="en-US" dirty="0" err="1" smtClean="0"/>
              <a:t>Pechatnikov</a:t>
            </a:r>
            <a:r>
              <a:rPr lang="en-US" dirty="0" smtClean="0"/>
              <a:t>, 16, office 401</a:t>
            </a:r>
          </a:p>
          <a:p>
            <a:endParaRPr lang="en-US" dirty="0"/>
          </a:p>
          <a:p>
            <a:r>
              <a:rPr lang="en-US" dirty="0" smtClean="0"/>
              <a:t>Mob.: +79217653993</a:t>
            </a:r>
          </a:p>
          <a:p>
            <a:r>
              <a:rPr lang="en-US" dirty="0" smtClean="0"/>
              <a:t>E-mail: </a:t>
            </a:r>
            <a:r>
              <a:rPr lang="en-US" dirty="0" smtClean="0">
                <a:hlinkClick r:id="rId2"/>
              </a:rPr>
              <a:t>ialeinikova@hse.ru</a:t>
            </a:r>
            <a:endParaRPr lang="en-US" dirty="0" smtClean="0"/>
          </a:p>
          <a:p>
            <a:r>
              <a:rPr lang="en-US" dirty="0" err="1" smtClean="0"/>
              <a:t>card.spb.hse.ru</a:t>
            </a:r>
            <a:r>
              <a:rPr lang="en-US" smtClean="0"/>
              <a:t> </a:t>
            </a:r>
            <a:endParaRPr lang="en-US" dirty="0"/>
          </a:p>
        </p:txBody>
      </p:sp>
      <p:sp>
        <p:nvSpPr>
          <p:cNvPr id="6" name="Textplatzhalter 10"/>
          <p:cNvSpPr txBox="1">
            <a:spLocks/>
          </p:cNvSpPr>
          <p:nvPr/>
        </p:nvSpPr>
        <p:spPr>
          <a:xfrm>
            <a:off x="6855304" y="4061396"/>
            <a:ext cx="1581150" cy="501977"/>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1000"/>
              </a:spcBef>
              <a:buFont typeface="Arial" panose="020B0604020202020204" pitchFamily="34" charset="0"/>
              <a:buNone/>
              <a:defRPr sz="2200" b="1" kern="1200" spc="80" baseline="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 name="Prostokąt 1"/>
          <p:cNvSpPr/>
          <p:nvPr/>
        </p:nvSpPr>
        <p:spPr>
          <a:xfrm>
            <a:off x="6836079" y="4114757"/>
            <a:ext cx="1600375" cy="307777"/>
          </a:xfrm>
          <a:prstGeom prst="rect">
            <a:avLst/>
          </a:prstGeom>
        </p:spPr>
        <p:txBody>
          <a:bodyPr wrap="none">
            <a:spAutoFit/>
          </a:bodyPr>
          <a:lstStyle/>
          <a:p>
            <a:r>
              <a:rPr lang="pl-PL" sz="1400" b="1" dirty="0" err="1"/>
              <a:t>www.circularpp.eu</a:t>
            </a:r>
            <a:endParaRPr lang="pl-PL" sz="1400" dirty="0"/>
          </a:p>
        </p:txBody>
      </p:sp>
    </p:spTree>
    <p:extLst>
      <p:ext uri="{BB962C8B-B14F-4D97-AF65-F5344CB8AC3E}">
        <p14:creationId xmlns:p14="http://schemas.microsoft.com/office/powerpoint/2010/main" val="701615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2</a:t>
            </a:fld>
            <a:endParaRPr lang="de-DE" dirty="0"/>
          </a:p>
        </p:txBody>
      </p:sp>
      <p:sp>
        <p:nvSpPr>
          <p:cNvPr id="3" name="Textplatzhalter 2"/>
          <p:cNvSpPr>
            <a:spLocks noGrp="1"/>
          </p:cNvSpPr>
          <p:nvPr>
            <p:ph type="body" sz="quarter" idx="14"/>
          </p:nvPr>
        </p:nvSpPr>
        <p:spPr/>
        <p:txBody>
          <a:bodyPr/>
          <a:lstStyle/>
          <a:p>
            <a:r>
              <a:rPr lang="de-DE" dirty="0" err="1" smtClean="0"/>
              <a:t>About</a:t>
            </a:r>
            <a:r>
              <a:rPr lang="de-DE" dirty="0" smtClean="0"/>
              <a:t> </a:t>
            </a:r>
            <a:r>
              <a:rPr lang="de-DE" dirty="0" err="1" smtClean="0"/>
              <a:t>the</a:t>
            </a:r>
            <a:r>
              <a:rPr lang="de-DE" dirty="0" smtClean="0"/>
              <a:t> Project</a:t>
            </a:r>
            <a:endParaRPr lang="de-DE" dirty="0"/>
          </a:p>
        </p:txBody>
      </p:sp>
      <p:sp>
        <p:nvSpPr>
          <p:cNvPr id="6" name="Textplatzhalter 5"/>
          <p:cNvSpPr>
            <a:spLocks noGrp="1"/>
          </p:cNvSpPr>
          <p:nvPr>
            <p:ph type="body" sz="quarter" idx="24"/>
          </p:nvPr>
        </p:nvSpPr>
        <p:spPr>
          <a:xfrm>
            <a:off x="736600" y="1166649"/>
            <a:ext cx="7670800" cy="4256690"/>
          </a:xfrm>
        </p:spPr>
        <p:txBody>
          <a:bodyPr/>
          <a:lstStyle/>
          <a:p>
            <a:r>
              <a:rPr lang="en-US" dirty="0"/>
              <a:t>A traditional procurement model does not consider re-use or recycling of purchased goods or services</a:t>
            </a:r>
            <a:r>
              <a:rPr lang="en-US" dirty="0" smtClean="0"/>
              <a:t>.</a:t>
            </a:r>
          </a:p>
          <a:p>
            <a:endParaRPr lang="en-US" dirty="0" smtClean="0"/>
          </a:p>
          <a:p>
            <a:r>
              <a:rPr lang="en-US" b="1" dirty="0" smtClean="0"/>
              <a:t>The </a:t>
            </a:r>
            <a:r>
              <a:rPr lang="en-US" b="1" dirty="0"/>
              <a:t>project promotes a circular procurement model, which takes into account the lifecycle of products throughout the supply chain. </a:t>
            </a:r>
            <a:endParaRPr lang="en-US" b="1" dirty="0" smtClean="0"/>
          </a:p>
          <a:p>
            <a:endParaRPr lang="en-US" b="1" dirty="0" smtClean="0"/>
          </a:p>
          <a:p>
            <a:r>
              <a:rPr lang="en-US" dirty="0" smtClean="0"/>
              <a:t>The </a:t>
            </a:r>
            <a:r>
              <a:rPr lang="en-US" dirty="0"/>
              <a:t>development of tools, exchange of best practices, training and building capacity among procurers, suppliers and policy makers for circular products stimulates the development of new business models.</a:t>
            </a:r>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Tree>
    <p:extLst>
      <p:ext uri="{BB962C8B-B14F-4D97-AF65-F5344CB8AC3E}">
        <p14:creationId xmlns:p14="http://schemas.microsoft.com/office/powerpoint/2010/main" val="933424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3</a:t>
            </a:fld>
            <a:endParaRPr lang="de-DE" dirty="0"/>
          </a:p>
        </p:txBody>
      </p:sp>
      <p:sp>
        <p:nvSpPr>
          <p:cNvPr id="3" name="Textplatzhalter 2"/>
          <p:cNvSpPr>
            <a:spLocks noGrp="1"/>
          </p:cNvSpPr>
          <p:nvPr>
            <p:ph type="body" sz="quarter" idx="14"/>
          </p:nvPr>
        </p:nvSpPr>
        <p:spPr/>
        <p:txBody>
          <a:bodyPr/>
          <a:lstStyle/>
          <a:p>
            <a:r>
              <a:rPr lang="en-US" dirty="0" smtClean="0"/>
              <a:t>Project Objectives:</a:t>
            </a:r>
            <a:endParaRPr lang="ru-RU" dirty="0" smtClean="0"/>
          </a:p>
          <a:p>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
        <p:nvSpPr>
          <p:cNvPr id="4" name="Прямоугольник 3"/>
          <p:cNvSpPr/>
          <p:nvPr/>
        </p:nvSpPr>
        <p:spPr>
          <a:xfrm>
            <a:off x="735999" y="1203018"/>
            <a:ext cx="8033928" cy="3816429"/>
          </a:xfrm>
          <a:prstGeom prst="rect">
            <a:avLst/>
          </a:prstGeom>
        </p:spPr>
        <p:txBody>
          <a:bodyPr wrap="square">
            <a:spAutoFit/>
          </a:bodyPr>
          <a:lstStyle/>
          <a:p>
            <a:pPr indent="401638" algn="just"/>
            <a:r>
              <a:rPr lang="en-US" sz="2200" dirty="0" smtClean="0">
                <a:solidFill>
                  <a:srgbClr val="606360"/>
                </a:solidFill>
                <a:latin typeface="Calibri" charset="0"/>
                <a:ea typeface="Calibri" charset="0"/>
                <a:cs typeface="Calibri" charset="0"/>
              </a:rPr>
              <a:t>As a </a:t>
            </a:r>
            <a:r>
              <a:rPr lang="en-US" sz="2200" dirty="0">
                <a:solidFill>
                  <a:srgbClr val="606360"/>
                </a:solidFill>
                <a:latin typeface="Calibri" charset="0"/>
                <a:ea typeface="Calibri" charset="0"/>
                <a:cs typeface="Calibri" charset="0"/>
              </a:rPr>
              <a:t>result of the project, the target groups: decision makers , policy makers and heads of departments of public </a:t>
            </a:r>
            <a:r>
              <a:rPr lang="en-US" sz="2200" dirty="0" smtClean="0">
                <a:solidFill>
                  <a:srgbClr val="606360"/>
                </a:solidFill>
                <a:latin typeface="Calibri" charset="0"/>
                <a:ea typeface="Calibri" charset="0"/>
                <a:cs typeface="Calibri" charset="0"/>
              </a:rPr>
              <a:t>authorities </a:t>
            </a:r>
            <a:r>
              <a:rPr lang="en-US" sz="2200" dirty="0">
                <a:solidFill>
                  <a:srgbClr val="606360"/>
                </a:solidFill>
                <a:latin typeface="Calibri" charset="0"/>
                <a:ea typeface="Calibri" charset="0"/>
                <a:cs typeface="Calibri" charset="0"/>
              </a:rPr>
              <a:t>will be aware of the benefits of the circular economy and </a:t>
            </a:r>
            <a:r>
              <a:rPr lang="en-US" sz="2200" dirty="0" smtClean="0">
                <a:solidFill>
                  <a:srgbClr val="606360"/>
                </a:solidFill>
                <a:latin typeface="Calibri" charset="0"/>
                <a:ea typeface="Calibri" charset="0"/>
                <a:cs typeface="Calibri" charset="0"/>
              </a:rPr>
              <a:t>the </a:t>
            </a:r>
            <a:r>
              <a:rPr lang="en-US" sz="2200" dirty="0">
                <a:solidFill>
                  <a:srgbClr val="606360"/>
                </a:solidFill>
                <a:latin typeface="Calibri" charset="0"/>
                <a:ea typeface="Calibri" charset="0"/>
                <a:cs typeface="Calibri" charset="0"/>
              </a:rPr>
              <a:t>necessary steps that have to be taken in order to reach </a:t>
            </a:r>
            <a:r>
              <a:rPr lang="en-US" sz="2200" dirty="0" smtClean="0">
                <a:solidFill>
                  <a:srgbClr val="606360"/>
                </a:solidFill>
                <a:latin typeface="Calibri" charset="0"/>
                <a:ea typeface="Calibri" charset="0"/>
                <a:cs typeface="Calibri" charset="0"/>
              </a:rPr>
              <a:t>the </a:t>
            </a:r>
            <a:r>
              <a:rPr lang="en-US" sz="2200" dirty="0">
                <a:solidFill>
                  <a:srgbClr val="606360"/>
                </a:solidFill>
                <a:latin typeface="Calibri" charset="0"/>
                <a:ea typeface="Calibri" charset="0"/>
                <a:cs typeface="Calibri" charset="0"/>
              </a:rPr>
              <a:t>project goals. </a:t>
            </a:r>
            <a:endParaRPr lang="en-US" sz="2200" dirty="0" smtClean="0">
              <a:solidFill>
                <a:srgbClr val="606360"/>
              </a:solidFill>
              <a:latin typeface="Calibri" charset="0"/>
              <a:ea typeface="Calibri" charset="0"/>
              <a:cs typeface="Calibri" charset="0"/>
            </a:endParaRPr>
          </a:p>
          <a:p>
            <a:endParaRPr lang="en-US" sz="2200" dirty="0">
              <a:solidFill>
                <a:srgbClr val="606360"/>
              </a:solidFill>
              <a:latin typeface="Calibri" charset="0"/>
              <a:ea typeface="Calibri" charset="0"/>
              <a:cs typeface="Calibri" charset="0"/>
            </a:endParaRPr>
          </a:p>
          <a:p>
            <a:pPr indent="401638" algn="just"/>
            <a:r>
              <a:rPr lang="en-US" sz="2200" dirty="0">
                <a:solidFill>
                  <a:srgbClr val="606360"/>
                </a:solidFill>
                <a:latin typeface="Calibri" charset="0"/>
                <a:ea typeface="Calibri" charset="0"/>
                <a:cs typeface="Calibri" charset="0"/>
              </a:rPr>
              <a:t>As a result of the project, public procurers and other </a:t>
            </a:r>
            <a:r>
              <a:rPr lang="en-US" sz="2200" dirty="0" smtClean="0">
                <a:solidFill>
                  <a:srgbClr val="606360"/>
                </a:solidFill>
                <a:latin typeface="Calibri" charset="0"/>
                <a:ea typeface="Calibri" charset="0"/>
                <a:cs typeface="Calibri" charset="0"/>
              </a:rPr>
              <a:t>relevant </a:t>
            </a:r>
            <a:r>
              <a:rPr lang="en-US" sz="2200" dirty="0">
                <a:solidFill>
                  <a:srgbClr val="606360"/>
                </a:solidFill>
                <a:latin typeface="Calibri" charset="0"/>
                <a:ea typeface="Calibri" charset="0"/>
                <a:cs typeface="Calibri" charset="0"/>
              </a:rPr>
              <a:t>stakeholders of the procurement value chain will have the </a:t>
            </a:r>
            <a:r>
              <a:rPr lang="en-US" sz="2200" dirty="0" smtClean="0">
                <a:solidFill>
                  <a:srgbClr val="606360"/>
                </a:solidFill>
                <a:latin typeface="Calibri" charset="0"/>
                <a:ea typeface="Calibri" charset="0"/>
                <a:cs typeface="Calibri" charset="0"/>
              </a:rPr>
              <a:t>knowledge </a:t>
            </a:r>
            <a:r>
              <a:rPr lang="en-US" sz="2200" dirty="0">
                <a:solidFill>
                  <a:srgbClr val="606360"/>
                </a:solidFill>
                <a:latin typeface="Calibri" charset="0"/>
                <a:ea typeface="Calibri" charset="0"/>
                <a:cs typeface="Calibri" charset="0"/>
              </a:rPr>
              <a:t>to incorporate circular economy criteria into the </a:t>
            </a:r>
            <a:r>
              <a:rPr lang="en-US" sz="2200" dirty="0" smtClean="0">
                <a:solidFill>
                  <a:srgbClr val="606360"/>
                </a:solidFill>
                <a:latin typeface="Calibri" charset="0"/>
                <a:ea typeface="Calibri" charset="0"/>
                <a:cs typeface="Calibri" charset="0"/>
              </a:rPr>
              <a:t>procurement </a:t>
            </a:r>
            <a:r>
              <a:rPr lang="en-US" sz="2200" dirty="0">
                <a:solidFill>
                  <a:srgbClr val="606360"/>
                </a:solidFill>
                <a:latin typeface="Calibri" charset="0"/>
                <a:ea typeface="Calibri" charset="0"/>
                <a:cs typeface="Calibri" charset="0"/>
              </a:rPr>
              <a:t>procedures and will have an overview of circular products and solutions available on the market. </a:t>
            </a:r>
          </a:p>
          <a:p>
            <a:endParaRPr lang="en-US" sz="2200" dirty="0">
              <a:effectLst/>
              <a:latin typeface="Calibri" charset="0"/>
              <a:ea typeface="Calibri" charset="0"/>
              <a:cs typeface="Calibri" charset="0"/>
            </a:endParaRPr>
          </a:p>
        </p:txBody>
      </p:sp>
    </p:spTree>
    <p:extLst>
      <p:ext uri="{BB962C8B-B14F-4D97-AF65-F5344CB8AC3E}">
        <p14:creationId xmlns:p14="http://schemas.microsoft.com/office/powerpoint/2010/main" val="20480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4</a:t>
            </a:fld>
            <a:endParaRPr lang="de-DE" dirty="0"/>
          </a:p>
        </p:txBody>
      </p:sp>
      <p:sp>
        <p:nvSpPr>
          <p:cNvPr id="3" name="Textplatzhalter 2"/>
          <p:cNvSpPr>
            <a:spLocks noGrp="1"/>
          </p:cNvSpPr>
          <p:nvPr>
            <p:ph type="body" sz="quarter" idx="14"/>
          </p:nvPr>
        </p:nvSpPr>
        <p:spPr/>
        <p:txBody>
          <a:bodyPr/>
          <a:lstStyle/>
          <a:p>
            <a:r>
              <a:rPr lang="de-DE" dirty="0" smtClean="0"/>
              <a:t>Project Partners</a:t>
            </a:r>
            <a:endParaRPr lang="de-DE" dirty="0"/>
          </a:p>
        </p:txBody>
      </p:sp>
      <p:sp>
        <p:nvSpPr>
          <p:cNvPr id="6" name="Textplatzhalter 5"/>
          <p:cNvSpPr>
            <a:spLocks noGrp="1"/>
          </p:cNvSpPr>
          <p:nvPr>
            <p:ph type="body" sz="quarter" idx="24"/>
          </p:nvPr>
        </p:nvSpPr>
        <p:spPr>
          <a:xfrm>
            <a:off x="736600" y="1166649"/>
            <a:ext cx="7670800" cy="4256690"/>
          </a:xfrm>
        </p:spPr>
        <p:txBody>
          <a:bodyPr/>
          <a:lstStyle/>
          <a:p>
            <a:r>
              <a:rPr lang="de-DE" dirty="0" smtClean="0"/>
              <a:t>City </a:t>
            </a:r>
            <a:r>
              <a:rPr lang="de-DE" dirty="0" err="1" smtClean="0"/>
              <a:t>of</a:t>
            </a:r>
            <a:r>
              <a:rPr lang="de-DE" dirty="0" smtClean="0"/>
              <a:t> Aalborg (DK) </a:t>
            </a:r>
            <a:r>
              <a:rPr lang="mr-IN" dirty="0" smtClean="0"/>
              <a:t>–</a:t>
            </a:r>
            <a:r>
              <a:rPr lang="de-DE" dirty="0" smtClean="0"/>
              <a:t> Lead Partner</a:t>
            </a:r>
          </a:p>
          <a:p>
            <a:r>
              <a:rPr lang="de-DE" dirty="0" smtClean="0"/>
              <a:t>City </a:t>
            </a:r>
            <a:r>
              <a:rPr lang="de-DE" dirty="0" err="1" smtClean="0"/>
              <a:t>of</a:t>
            </a:r>
            <a:r>
              <a:rPr lang="de-DE" dirty="0" smtClean="0"/>
              <a:t> </a:t>
            </a:r>
            <a:r>
              <a:rPr lang="de-DE" dirty="0" err="1" smtClean="0"/>
              <a:t>Malmo</a:t>
            </a:r>
            <a:r>
              <a:rPr lang="de-DE" dirty="0" smtClean="0"/>
              <a:t> (SE)</a:t>
            </a:r>
          </a:p>
          <a:p>
            <a:r>
              <a:rPr lang="de-DE" dirty="0" smtClean="0"/>
              <a:t>Aalborg University (DK)</a:t>
            </a:r>
          </a:p>
          <a:p>
            <a:r>
              <a:rPr lang="de-DE" dirty="0" smtClean="0"/>
              <a:t>HSE </a:t>
            </a:r>
            <a:r>
              <a:rPr lang="mr-IN" dirty="0" smtClean="0"/>
              <a:t>–</a:t>
            </a:r>
            <a:r>
              <a:rPr lang="de-DE" dirty="0" smtClean="0"/>
              <a:t> Saint-Petersburg (RU)</a:t>
            </a:r>
          </a:p>
          <a:p>
            <a:r>
              <a:rPr lang="de-DE" dirty="0" err="1" smtClean="0"/>
              <a:t>Latvian</a:t>
            </a:r>
            <a:r>
              <a:rPr lang="de-DE" dirty="0" smtClean="0"/>
              <a:t> Environmental Investment Fund (LV)</a:t>
            </a:r>
          </a:p>
          <a:p>
            <a:r>
              <a:rPr lang="de-DE" dirty="0" err="1" smtClean="0"/>
              <a:t>Rzeszow</a:t>
            </a:r>
            <a:r>
              <a:rPr lang="de-DE" dirty="0" smtClean="0"/>
              <a:t> Regional Development Agency (PL)</a:t>
            </a:r>
          </a:p>
          <a:p>
            <a:r>
              <a:rPr lang="de-DE" dirty="0" err="1" smtClean="0"/>
              <a:t>Rijkswaterstaat</a:t>
            </a:r>
            <a:r>
              <a:rPr lang="de-DE" dirty="0" smtClean="0"/>
              <a:t> </a:t>
            </a:r>
            <a:r>
              <a:rPr lang="mr-IN" dirty="0" smtClean="0"/>
              <a:t>–</a:t>
            </a:r>
            <a:r>
              <a:rPr lang="de-DE" dirty="0" smtClean="0"/>
              <a:t> </a:t>
            </a:r>
            <a:r>
              <a:rPr lang="de-DE" dirty="0" err="1" smtClean="0"/>
              <a:t>Ministry</a:t>
            </a:r>
            <a:r>
              <a:rPr lang="de-DE" dirty="0" smtClean="0"/>
              <a:t> </a:t>
            </a:r>
            <a:r>
              <a:rPr lang="de-DE" dirty="0" err="1" smtClean="0"/>
              <a:t>of</a:t>
            </a:r>
            <a:r>
              <a:rPr lang="de-DE" dirty="0" smtClean="0"/>
              <a:t> Infrastructure </a:t>
            </a:r>
            <a:r>
              <a:rPr lang="de-DE" dirty="0" err="1" smtClean="0"/>
              <a:t>and</a:t>
            </a:r>
            <a:r>
              <a:rPr lang="de-DE" dirty="0" smtClean="0"/>
              <a:t> </a:t>
            </a:r>
            <a:r>
              <a:rPr lang="de-DE" dirty="0" err="1" smtClean="0"/>
              <a:t>the</a:t>
            </a:r>
            <a:r>
              <a:rPr lang="de-DE" dirty="0" smtClean="0"/>
              <a:t> Environment (NL)</a:t>
            </a:r>
          </a:p>
          <a:p>
            <a:r>
              <a:rPr lang="de-DE" dirty="0" err="1" smtClean="0"/>
              <a:t>Finnish</a:t>
            </a:r>
            <a:r>
              <a:rPr lang="de-DE" dirty="0" smtClean="0"/>
              <a:t> Environment Institute (FI)</a:t>
            </a:r>
          </a:p>
          <a:p>
            <a:r>
              <a:rPr lang="de-DE" dirty="0" err="1" smtClean="0"/>
              <a:t>Latvian</a:t>
            </a:r>
            <a:r>
              <a:rPr lang="de-DE" dirty="0" smtClean="0"/>
              <a:t> </a:t>
            </a:r>
            <a:r>
              <a:rPr lang="de-DE" dirty="0" err="1" smtClean="0"/>
              <a:t>Chamber</a:t>
            </a:r>
            <a:r>
              <a:rPr lang="de-DE" dirty="0" smtClean="0"/>
              <a:t> </a:t>
            </a:r>
            <a:r>
              <a:rPr lang="de-DE" dirty="0" err="1" smtClean="0"/>
              <a:t>of</a:t>
            </a:r>
            <a:r>
              <a:rPr lang="de-DE" dirty="0" smtClean="0"/>
              <a:t> Commerce </a:t>
            </a:r>
            <a:r>
              <a:rPr lang="de-DE" dirty="0" err="1" smtClean="0"/>
              <a:t>and</a:t>
            </a:r>
            <a:r>
              <a:rPr lang="de-DE" dirty="0" smtClean="0"/>
              <a:t> </a:t>
            </a:r>
            <a:r>
              <a:rPr lang="de-DE" dirty="0" err="1" smtClean="0"/>
              <a:t>Industry</a:t>
            </a:r>
            <a:r>
              <a:rPr lang="de-DE" dirty="0" smtClean="0"/>
              <a:t> (LV)</a:t>
            </a:r>
          </a:p>
          <a:p>
            <a:r>
              <a:rPr lang="de-DE" dirty="0" err="1" smtClean="0"/>
              <a:t>NorthDenmark</a:t>
            </a:r>
            <a:r>
              <a:rPr lang="de-DE" dirty="0" smtClean="0"/>
              <a:t> EU - Office (DK)</a:t>
            </a:r>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Tree>
    <p:extLst>
      <p:ext uri="{BB962C8B-B14F-4D97-AF65-F5344CB8AC3E}">
        <p14:creationId xmlns:p14="http://schemas.microsoft.com/office/powerpoint/2010/main" val="696178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5</a:t>
            </a:fld>
            <a:endParaRPr lang="de-DE" dirty="0"/>
          </a:p>
        </p:txBody>
      </p:sp>
      <p:sp>
        <p:nvSpPr>
          <p:cNvPr id="3" name="Textplatzhalter 2"/>
          <p:cNvSpPr>
            <a:spLocks noGrp="1"/>
          </p:cNvSpPr>
          <p:nvPr>
            <p:ph type="body" sz="quarter" idx="14"/>
          </p:nvPr>
        </p:nvSpPr>
        <p:spPr/>
        <p:txBody>
          <a:bodyPr/>
          <a:lstStyle/>
          <a:p>
            <a:r>
              <a:rPr lang="de-DE" dirty="0" smtClean="0"/>
              <a:t>Project Activities</a:t>
            </a:r>
            <a:endParaRPr lang="ru-RU" dirty="0" smtClean="0"/>
          </a:p>
          <a:p>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graphicFrame>
        <p:nvGraphicFramePr>
          <p:cNvPr id="7" name="Схема 6"/>
          <p:cNvGraphicFramePr/>
          <p:nvPr>
            <p:extLst>
              <p:ext uri="{D42A27DB-BD31-4B8C-83A1-F6EECF244321}">
                <p14:modId xmlns:p14="http://schemas.microsoft.com/office/powerpoint/2010/main" val="1300990068"/>
              </p:ext>
            </p:extLst>
          </p:nvPr>
        </p:nvGraphicFramePr>
        <p:xfrm>
          <a:off x="917562" y="1012480"/>
          <a:ext cx="7308273" cy="4900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553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6</a:t>
            </a:fld>
            <a:endParaRPr lang="de-DE" dirty="0"/>
          </a:p>
        </p:txBody>
      </p:sp>
      <p:sp>
        <p:nvSpPr>
          <p:cNvPr id="3" name="Textplatzhalter 2"/>
          <p:cNvSpPr>
            <a:spLocks noGrp="1"/>
          </p:cNvSpPr>
          <p:nvPr>
            <p:ph type="body" sz="quarter" idx="14"/>
          </p:nvPr>
        </p:nvSpPr>
        <p:spPr/>
        <p:txBody>
          <a:bodyPr/>
          <a:lstStyle/>
          <a:p>
            <a:r>
              <a:rPr lang="de-DE" dirty="0" smtClean="0"/>
              <a:t>Project Activities</a:t>
            </a:r>
            <a:endParaRPr lang="ru-RU" dirty="0" smtClean="0"/>
          </a:p>
          <a:p>
            <a:endParaRPr lang="de-DE" dirty="0"/>
          </a:p>
        </p:txBody>
      </p:sp>
      <p:sp>
        <p:nvSpPr>
          <p:cNvPr id="6" name="Textplatzhalter 5"/>
          <p:cNvSpPr>
            <a:spLocks noGrp="1"/>
          </p:cNvSpPr>
          <p:nvPr>
            <p:ph type="body" sz="quarter" idx="24"/>
          </p:nvPr>
        </p:nvSpPr>
        <p:spPr>
          <a:xfrm>
            <a:off x="736600" y="1029417"/>
            <a:ext cx="7670800" cy="4393922"/>
          </a:xfrm>
        </p:spPr>
        <p:txBody>
          <a:bodyPr>
            <a:normAutofit fontScale="92500" lnSpcReduction="20000"/>
          </a:bodyPr>
          <a:lstStyle/>
          <a:p>
            <a:r>
              <a:rPr lang="de-DE" b="1" dirty="0" smtClean="0"/>
              <a:t>Research: </a:t>
            </a:r>
            <a:r>
              <a:rPr lang="de-DE" dirty="0"/>
              <a:t>Research </a:t>
            </a:r>
            <a:r>
              <a:rPr lang="de-DE" dirty="0" err="1"/>
              <a:t>the</a:t>
            </a:r>
            <a:r>
              <a:rPr lang="de-DE" dirty="0"/>
              <a:t> </a:t>
            </a:r>
            <a:r>
              <a:rPr lang="de-DE" dirty="0" err="1"/>
              <a:t>state</a:t>
            </a:r>
            <a:r>
              <a:rPr lang="de-DE" dirty="0"/>
              <a:t> </a:t>
            </a:r>
            <a:r>
              <a:rPr lang="de-DE" dirty="0" err="1"/>
              <a:t>of</a:t>
            </a:r>
            <a:r>
              <a:rPr lang="de-DE" dirty="0"/>
              <a:t> </a:t>
            </a:r>
            <a:r>
              <a:rPr lang="de-DE" dirty="0" err="1"/>
              <a:t>the</a:t>
            </a:r>
            <a:r>
              <a:rPr lang="de-DE" dirty="0"/>
              <a:t> </a:t>
            </a:r>
            <a:r>
              <a:rPr lang="de-DE" dirty="0" err="1"/>
              <a:t>art</a:t>
            </a:r>
            <a:r>
              <a:rPr lang="de-DE" dirty="0"/>
              <a:t> in circular </a:t>
            </a:r>
            <a:r>
              <a:rPr lang="de-DE" dirty="0" err="1"/>
              <a:t>procurement</a:t>
            </a:r>
            <a:r>
              <a:rPr lang="de-DE" dirty="0"/>
              <a:t> </a:t>
            </a:r>
            <a:r>
              <a:rPr lang="de-DE" dirty="0" err="1"/>
              <a:t>and</a:t>
            </a:r>
            <a:r>
              <a:rPr lang="de-DE" dirty="0"/>
              <a:t> </a:t>
            </a:r>
            <a:r>
              <a:rPr lang="de-DE" dirty="0" err="1"/>
              <a:t>its</a:t>
            </a:r>
            <a:r>
              <a:rPr lang="de-DE" dirty="0"/>
              <a:t> </a:t>
            </a:r>
            <a:r>
              <a:rPr lang="de-DE" dirty="0" err="1"/>
              <a:t>improvement</a:t>
            </a:r>
            <a:r>
              <a:rPr lang="de-DE" dirty="0"/>
              <a:t> </a:t>
            </a:r>
            <a:r>
              <a:rPr lang="de-DE" dirty="0" err="1" smtClean="0"/>
              <a:t>potentials</a:t>
            </a:r>
            <a:r>
              <a:rPr lang="de-DE" dirty="0"/>
              <a:t> </a:t>
            </a:r>
            <a:br>
              <a:rPr lang="de-DE" dirty="0"/>
            </a:br>
            <a:r>
              <a:rPr lang="de-DE" dirty="0" smtClean="0"/>
              <a:t>(</a:t>
            </a:r>
            <a:r>
              <a:rPr lang="de-DE" dirty="0" err="1" smtClean="0"/>
              <a:t>both</a:t>
            </a:r>
            <a:r>
              <a:rPr lang="de-DE" dirty="0" smtClean="0"/>
              <a:t> in </a:t>
            </a:r>
            <a:r>
              <a:rPr lang="de-DE" dirty="0" err="1" smtClean="0"/>
              <a:t>the</a:t>
            </a:r>
            <a:r>
              <a:rPr lang="de-DE" dirty="0" smtClean="0"/>
              <a:t> </a:t>
            </a:r>
            <a:r>
              <a:rPr lang="de-DE" dirty="0" err="1" smtClean="0"/>
              <a:t>sphere</a:t>
            </a:r>
            <a:r>
              <a:rPr lang="de-DE" dirty="0" smtClean="0"/>
              <a:t> </a:t>
            </a:r>
            <a:r>
              <a:rPr lang="de-DE" dirty="0" err="1" smtClean="0"/>
              <a:t>of</a:t>
            </a:r>
            <a:r>
              <a:rPr lang="de-DE" dirty="0" smtClean="0"/>
              <a:t> </a:t>
            </a:r>
            <a:r>
              <a:rPr lang="de-DE" dirty="0" err="1" smtClean="0"/>
              <a:t>public</a:t>
            </a:r>
            <a:r>
              <a:rPr lang="de-DE" dirty="0" smtClean="0"/>
              <a:t> </a:t>
            </a:r>
            <a:r>
              <a:rPr lang="de-DE" dirty="0" err="1" smtClean="0"/>
              <a:t>procurements</a:t>
            </a:r>
            <a:r>
              <a:rPr lang="de-DE" dirty="0" smtClean="0"/>
              <a:t> </a:t>
            </a:r>
            <a:r>
              <a:rPr lang="de-DE" dirty="0" err="1" smtClean="0"/>
              <a:t>and</a:t>
            </a:r>
            <a:r>
              <a:rPr lang="de-DE" dirty="0" smtClean="0"/>
              <a:t> </a:t>
            </a:r>
            <a:r>
              <a:rPr lang="de-DE" dirty="0" err="1" smtClean="0"/>
              <a:t>existing</a:t>
            </a:r>
            <a:r>
              <a:rPr lang="de-DE" dirty="0" smtClean="0"/>
              <a:t> </a:t>
            </a:r>
            <a:r>
              <a:rPr lang="de-DE" dirty="0" err="1" smtClean="0"/>
              <a:t>business</a:t>
            </a:r>
            <a:r>
              <a:rPr lang="de-DE" dirty="0" smtClean="0"/>
              <a:t> </a:t>
            </a:r>
            <a:r>
              <a:rPr lang="de-DE" dirty="0" err="1" smtClean="0"/>
              <a:t>models</a:t>
            </a:r>
            <a:r>
              <a:rPr lang="de-DE" dirty="0" smtClean="0"/>
              <a:t>)</a:t>
            </a:r>
            <a:endParaRPr lang="de-DE" dirty="0"/>
          </a:p>
          <a:p>
            <a:r>
              <a:rPr lang="de-DE" b="1" dirty="0" smtClean="0"/>
              <a:t>Capacity Building: </a:t>
            </a:r>
            <a:r>
              <a:rPr lang="de-DE" dirty="0"/>
              <a:t>Build </a:t>
            </a:r>
            <a:r>
              <a:rPr lang="de-DE" dirty="0" err="1"/>
              <a:t>capacity</a:t>
            </a:r>
            <a:r>
              <a:rPr lang="de-DE" dirty="0"/>
              <a:t> on circular </a:t>
            </a:r>
            <a:r>
              <a:rPr lang="de-DE" dirty="0" err="1"/>
              <a:t>procurement</a:t>
            </a:r>
            <a:r>
              <a:rPr lang="de-DE" dirty="0"/>
              <a:t> </a:t>
            </a:r>
            <a:r>
              <a:rPr lang="de-DE" dirty="0" err="1"/>
              <a:t>among</a:t>
            </a:r>
            <a:r>
              <a:rPr lang="de-DE" dirty="0"/>
              <a:t> </a:t>
            </a:r>
            <a:r>
              <a:rPr lang="de-DE" dirty="0" err="1"/>
              <a:t>public</a:t>
            </a:r>
            <a:r>
              <a:rPr lang="de-DE" dirty="0"/>
              <a:t> </a:t>
            </a:r>
            <a:r>
              <a:rPr lang="de-DE" dirty="0" err="1"/>
              <a:t>procurers</a:t>
            </a:r>
            <a:r>
              <a:rPr lang="de-DE" dirty="0"/>
              <a:t>, SMEs, </a:t>
            </a:r>
            <a:r>
              <a:rPr lang="de-DE" dirty="0" err="1"/>
              <a:t>policy</a:t>
            </a:r>
            <a:r>
              <a:rPr lang="de-DE" dirty="0"/>
              <a:t> </a:t>
            </a:r>
            <a:r>
              <a:rPr lang="de-DE" dirty="0" err="1"/>
              <a:t>and</a:t>
            </a:r>
            <a:r>
              <a:rPr lang="de-DE" dirty="0"/>
              <a:t> </a:t>
            </a:r>
            <a:r>
              <a:rPr lang="de-DE" dirty="0" err="1"/>
              <a:t>decision</a:t>
            </a:r>
            <a:r>
              <a:rPr lang="de-DE" dirty="0"/>
              <a:t> </a:t>
            </a:r>
            <a:r>
              <a:rPr lang="de-DE" dirty="0" err="1" smtClean="0"/>
              <a:t>makers</a:t>
            </a:r>
            <a:r>
              <a:rPr lang="de-DE" dirty="0" smtClean="0"/>
              <a:t> </a:t>
            </a:r>
            <a:r>
              <a:rPr lang="de-DE" dirty="0" err="1" smtClean="0"/>
              <a:t>through</a:t>
            </a:r>
            <a:r>
              <a:rPr lang="de-DE" dirty="0" smtClean="0"/>
              <a:t>:</a:t>
            </a:r>
            <a:br>
              <a:rPr lang="de-DE" dirty="0" smtClean="0"/>
            </a:br>
            <a:r>
              <a:rPr lang="de-DE" dirty="0" smtClean="0"/>
              <a:t>- </a:t>
            </a:r>
            <a:r>
              <a:rPr lang="de-DE" dirty="0"/>
              <a:t>T</a:t>
            </a:r>
            <a:r>
              <a:rPr lang="de-DE" dirty="0" smtClean="0"/>
              <a:t>rainings </a:t>
            </a:r>
            <a:r>
              <a:rPr lang="de-DE" dirty="0" err="1" smtClean="0"/>
              <a:t>and</a:t>
            </a:r>
            <a:r>
              <a:rPr lang="de-DE" dirty="0" smtClean="0"/>
              <a:t> </a:t>
            </a:r>
            <a:r>
              <a:rPr lang="de-DE" dirty="0" err="1" smtClean="0"/>
              <a:t>workshops</a:t>
            </a:r>
            <a:r>
              <a:rPr lang="de-DE" dirty="0" smtClean="0"/>
              <a:t> </a:t>
            </a:r>
            <a:r>
              <a:rPr lang="de-DE" dirty="0" err="1" smtClean="0"/>
              <a:t>for</a:t>
            </a:r>
            <a:r>
              <a:rPr lang="de-DE" dirty="0" smtClean="0"/>
              <a:t> </a:t>
            </a:r>
            <a:r>
              <a:rPr lang="de-DE" dirty="0" err="1" smtClean="0"/>
              <a:t>public</a:t>
            </a:r>
            <a:r>
              <a:rPr lang="de-DE" dirty="0" smtClean="0"/>
              <a:t> </a:t>
            </a:r>
            <a:r>
              <a:rPr lang="de-DE" dirty="0" err="1" smtClean="0"/>
              <a:t>procureres</a:t>
            </a:r>
            <a:r>
              <a:rPr lang="de-DE" dirty="0" smtClean="0"/>
              <a:t>,</a:t>
            </a:r>
            <a:br>
              <a:rPr lang="de-DE" dirty="0" smtClean="0"/>
            </a:br>
            <a:r>
              <a:rPr lang="de-DE" dirty="0" smtClean="0"/>
              <a:t>- SME </a:t>
            </a:r>
            <a:r>
              <a:rPr lang="de-DE" dirty="0" err="1" smtClean="0"/>
              <a:t>seminars</a:t>
            </a:r>
            <a:r>
              <a:rPr lang="de-DE" dirty="0" smtClean="0"/>
              <a:t> (</a:t>
            </a:r>
            <a:r>
              <a:rPr lang="de-DE" dirty="0" err="1" smtClean="0"/>
              <a:t>Meet</a:t>
            </a:r>
            <a:r>
              <a:rPr lang="de-DE" dirty="0" smtClean="0"/>
              <a:t> </a:t>
            </a:r>
            <a:r>
              <a:rPr lang="de-DE" dirty="0" err="1" smtClean="0"/>
              <a:t>the</a:t>
            </a:r>
            <a:r>
              <a:rPr lang="de-DE" dirty="0" smtClean="0"/>
              <a:t> </a:t>
            </a:r>
            <a:r>
              <a:rPr lang="de-DE" dirty="0" err="1" smtClean="0"/>
              <a:t>buyers</a:t>
            </a:r>
            <a:r>
              <a:rPr lang="de-DE" dirty="0" smtClean="0"/>
              <a:t> </a:t>
            </a:r>
            <a:r>
              <a:rPr lang="de-DE" dirty="0" err="1" smtClean="0"/>
              <a:t>concept</a:t>
            </a:r>
            <a:r>
              <a:rPr lang="de-DE" dirty="0" smtClean="0"/>
              <a:t>),</a:t>
            </a:r>
            <a:br>
              <a:rPr lang="de-DE" dirty="0" smtClean="0"/>
            </a:br>
            <a:r>
              <a:rPr lang="de-DE" dirty="0" smtClean="0"/>
              <a:t>- Lectures </a:t>
            </a:r>
            <a:r>
              <a:rPr lang="de-DE" dirty="0" err="1" smtClean="0"/>
              <a:t>for</a:t>
            </a:r>
            <a:r>
              <a:rPr lang="de-DE" dirty="0" smtClean="0"/>
              <a:t> </a:t>
            </a:r>
            <a:r>
              <a:rPr lang="de-DE" dirty="0" err="1" smtClean="0"/>
              <a:t>students</a:t>
            </a:r>
            <a:r>
              <a:rPr lang="de-DE" dirty="0" smtClean="0"/>
              <a:t> at </a:t>
            </a:r>
            <a:r>
              <a:rPr lang="de-DE" dirty="0" err="1" smtClean="0"/>
              <a:t>partner</a:t>
            </a:r>
            <a:r>
              <a:rPr lang="de-DE" dirty="0" smtClean="0"/>
              <a:t> </a:t>
            </a:r>
            <a:r>
              <a:rPr lang="de-DE" dirty="0" err="1" smtClean="0"/>
              <a:t>universities</a:t>
            </a:r>
            <a:r>
              <a:rPr lang="de-DE" dirty="0" smtClean="0"/>
              <a:t>.</a:t>
            </a:r>
            <a:endParaRPr lang="de-DE" dirty="0"/>
          </a:p>
          <a:p>
            <a:r>
              <a:rPr lang="de-DE" b="1" dirty="0" err="1" smtClean="0"/>
              <a:t>Plitos</a:t>
            </a:r>
            <a:r>
              <a:rPr lang="de-DE" b="1" dirty="0" smtClean="0"/>
              <a:t> &amp; </a:t>
            </a:r>
            <a:r>
              <a:rPr lang="de-DE" b="1" dirty="0" err="1" smtClean="0"/>
              <a:t>lessons</a:t>
            </a:r>
            <a:r>
              <a:rPr lang="de-DE" b="1" dirty="0" smtClean="0"/>
              <a:t> </a:t>
            </a:r>
            <a:r>
              <a:rPr lang="de-DE" b="1" dirty="0" err="1" smtClean="0"/>
              <a:t>learned</a:t>
            </a:r>
            <a:r>
              <a:rPr lang="de-DE" b="1" dirty="0" smtClean="0"/>
              <a:t>: </a:t>
            </a:r>
            <a:r>
              <a:rPr lang="de-DE" dirty="0" smtClean="0"/>
              <a:t>8 </a:t>
            </a:r>
            <a:r>
              <a:rPr lang="de-DE" dirty="0" err="1" smtClean="0"/>
              <a:t>piloting</a:t>
            </a:r>
            <a:r>
              <a:rPr lang="de-DE" dirty="0" smtClean="0"/>
              <a:t> </a:t>
            </a:r>
            <a:r>
              <a:rPr lang="de-DE" dirty="0" err="1" smtClean="0"/>
              <a:t>public</a:t>
            </a:r>
            <a:r>
              <a:rPr lang="de-DE" dirty="0" smtClean="0"/>
              <a:t> </a:t>
            </a:r>
            <a:r>
              <a:rPr lang="de-DE" dirty="0" err="1" smtClean="0"/>
              <a:t>procurements</a:t>
            </a:r>
            <a:r>
              <a:rPr lang="de-DE" dirty="0" smtClean="0"/>
              <a:t> </a:t>
            </a:r>
            <a:r>
              <a:rPr lang="de-DE" dirty="0" err="1" smtClean="0"/>
              <a:t>based</a:t>
            </a:r>
            <a:r>
              <a:rPr lang="de-DE" dirty="0" smtClean="0"/>
              <a:t> on </a:t>
            </a:r>
            <a:r>
              <a:rPr lang="de-DE" dirty="0" err="1" smtClean="0"/>
              <a:t>implementation</a:t>
            </a:r>
            <a:r>
              <a:rPr lang="de-DE" dirty="0" smtClean="0"/>
              <a:t> </a:t>
            </a:r>
            <a:r>
              <a:rPr lang="de-DE" dirty="0" err="1" smtClean="0"/>
              <a:t>of</a:t>
            </a:r>
            <a:r>
              <a:rPr lang="de-DE" dirty="0" smtClean="0"/>
              <a:t> circular </a:t>
            </a:r>
            <a:r>
              <a:rPr lang="de-DE" dirty="0" err="1" smtClean="0"/>
              <a:t>approach</a:t>
            </a:r>
            <a:r>
              <a:rPr lang="de-DE" dirty="0" smtClean="0"/>
              <a:t> in </a:t>
            </a:r>
            <a:r>
              <a:rPr lang="de-DE" dirty="0" err="1" smtClean="0"/>
              <a:t>three</a:t>
            </a:r>
            <a:r>
              <a:rPr lang="de-DE" dirty="0" smtClean="0"/>
              <a:t> countries (DK, SE, LV) </a:t>
            </a:r>
            <a:r>
              <a:rPr lang="de-DE" dirty="0" err="1" smtClean="0"/>
              <a:t>and</a:t>
            </a:r>
            <a:r>
              <a:rPr lang="de-DE" dirty="0" smtClean="0"/>
              <a:t> </a:t>
            </a:r>
            <a:r>
              <a:rPr lang="de-DE" dirty="0" err="1"/>
              <a:t>practical</a:t>
            </a:r>
            <a:r>
              <a:rPr lang="de-DE" dirty="0"/>
              <a:t> </a:t>
            </a:r>
            <a:r>
              <a:rPr lang="de-DE" dirty="0" err="1"/>
              <a:t>capacity</a:t>
            </a:r>
            <a:r>
              <a:rPr lang="de-DE" dirty="0"/>
              <a:t> </a:t>
            </a:r>
            <a:r>
              <a:rPr lang="de-DE" dirty="0" err="1"/>
              <a:t>building</a:t>
            </a:r>
            <a:r>
              <a:rPr lang="de-DE" dirty="0"/>
              <a:t> material (e.g. </a:t>
            </a:r>
            <a:r>
              <a:rPr lang="de-DE" dirty="0" err="1"/>
              <a:t>training</a:t>
            </a:r>
            <a:r>
              <a:rPr lang="de-DE" dirty="0"/>
              <a:t>, </a:t>
            </a:r>
            <a:r>
              <a:rPr lang="de-DE" dirty="0" err="1"/>
              <a:t>guidance</a:t>
            </a:r>
            <a:r>
              <a:rPr lang="de-DE" dirty="0"/>
              <a:t>, </a:t>
            </a:r>
            <a:r>
              <a:rPr lang="de-DE" dirty="0" err="1"/>
              <a:t>future</a:t>
            </a:r>
            <a:r>
              <a:rPr lang="de-DE" dirty="0"/>
              <a:t> </a:t>
            </a:r>
            <a:r>
              <a:rPr lang="de-DE" dirty="0" err="1"/>
              <a:t>recommendations</a:t>
            </a:r>
            <a:r>
              <a:rPr lang="de-DE" dirty="0"/>
              <a:t>, etc.)</a:t>
            </a:r>
          </a:p>
          <a:p>
            <a:r>
              <a:rPr lang="de-DE" b="1" dirty="0" smtClean="0"/>
              <a:t>Dissemination:</a:t>
            </a:r>
            <a:r>
              <a:rPr lang="en-US" b="1" dirty="0"/>
              <a:t> </a:t>
            </a:r>
            <a:r>
              <a:rPr lang="en-US" dirty="0"/>
              <a:t>Disseminate the project outcomes among public procurers and SMEs across </a:t>
            </a:r>
            <a:r>
              <a:rPr lang="en-US" dirty="0" smtClean="0"/>
              <a:t>Europe</a:t>
            </a:r>
            <a:endParaRPr lang="de-DE" b="1"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Tree>
    <p:extLst>
      <p:ext uri="{BB962C8B-B14F-4D97-AF65-F5344CB8AC3E}">
        <p14:creationId xmlns:p14="http://schemas.microsoft.com/office/powerpoint/2010/main" val="1693369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7</a:t>
            </a:fld>
            <a:endParaRPr lang="de-DE" dirty="0"/>
          </a:p>
        </p:txBody>
      </p:sp>
      <p:sp>
        <p:nvSpPr>
          <p:cNvPr id="3" name="Textplatzhalter 2"/>
          <p:cNvSpPr>
            <a:spLocks noGrp="1"/>
          </p:cNvSpPr>
          <p:nvPr>
            <p:ph type="body" sz="quarter" idx="14"/>
          </p:nvPr>
        </p:nvSpPr>
        <p:spPr/>
        <p:txBody>
          <a:bodyPr/>
          <a:lstStyle/>
          <a:p>
            <a:r>
              <a:rPr lang="de-DE" dirty="0" smtClean="0"/>
              <a:t>Project Activities: Research</a:t>
            </a:r>
            <a:endParaRPr lang="ru-RU" dirty="0" smtClean="0"/>
          </a:p>
          <a:p>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
        <p:nvSpPr>
          <p:cNvPr id="6" name="Прямоугольник 5"/>
          <p:cNvSpPr/>
          <p:nvPr/>
        </p:nvSpPr>
        <p:spPr>
          <a:xfrm>
            <a:off x="735999" y="996270"/>
            <a:ext cx="7671400" cy="923330"/>
          </a:xfrm>
          <a:prstGeom prst="rect">
            <a:avLst/>
          </a:prstGeom>
        </p:spPr>
        <p:txBody>
          <a:bodyPr wrap="square">
            <a:spAutoFit/>
          </a:bodyPr>
          <a:lstStyle/>
          <a:p>
            <a:r>
              <a:rPr lang="de-DE" dirty="0"/>
              <a:t>Research </a:t>
            </a:r>
            <a:r>
              <a:rPr lang="de-DE" dirty="0" err="1"/>
              <a:t>the</a:t>
            </a:r>
            <a:r>
              <a:rPr lang="de-DE" dirty="0"/>
              <a:t> </a:t>
            </a:r>
            <a:r>
              <a:rPr lang="de-DE" dirty="0" err="1"/>
              <a:t>state</a:t>
            </a:r>
            <a:r>
              <a:rPr lang="de-DE" dirty="0"/>
              <a:t> </a:t>
            </a:r>
            <a:r>
              <a:rPr lang="de-DE" dirty="0" err="1"/>
              <a:t>of</a:t>
            </a:r>
            <a:r>
              <a:rPr lang="de-DE" dirty="0"/>
              <a:t> </a:t>
            </a:r>
            <a:r>
              <a:rPr lang="de-DE" dirty="0" err="1"/>
              <a:t>the</a:t>
            </a:r>
            <a:r>
              <a:rPr lang="de-DE" dirty="0"/>
              <a:t> </a:t>
            </a:r>
            <a:r>
              <a:rPr lang="de-DE" dirty="0" err="1"/>
              <a:t>art</a:t>
            </a:r>
            <a:r>
              <a:rPr lang="de-DE" dirty="0"/>
              <a:t> in circular </a:t>
            </a:r>
            <a:r>
              <a:rPr lang="de-DE" dirty="0" err="1"/>
              <a:t>procurement</a:t>
            </a:r>
            <a:r>
              <a:rPr lang="de-DE" dirty="0"/>
              <a:t> </a:t>
            </a:r>
            <a:r>
              <a:rPr lang="de-DE" dirty="0" err="1"/>
              <a:t>and</a:t>
            </a:r>
            <a:r>
              <a:rPr lang="de-DE" dirty="0"/>
              <a:t> </a:t>
            </a:r>
            <a:r>
              <a:rPr lang="de-DE" dirty="0" err="1"/>
              <a:t>its</a:t>
            </a:r>
            <a:r>
              <a:rPr lang="de-DE" dirty="0"/>
              <a:t> </a:t>
            </a:r>
            <a:r>
              <a:rPr lang="de-DE" dirty="0" err="1"/>
              <a:t>improvement</a:t>
            </a:r>
            <a:r>
              <a:rPr lang="de-DE" dirty="0"/>
              <a:t> </a:t>
            </a:r>
            <a:r>
              <a:rPr lang="de-DE" dirty="0" err="1"/>
              <a:t>potentials</a:t>
            </a:r>
            <a:r>
              <a:rPr lang="de-DE" dirty="0"/>
              <a:t> </a:t>
            </a:r>
            <a:r>
              <a:rPr lang="de-DE" dirty="0" smtClean="0"/>
              <a:t>(</a:t>
            </a:r>
            <a:r>
              <a:rPr lang="de-DE" dirty="0" err="1"/>
              <a:t>both</a:t>
            </a:r>
            <a:r>
              <a:rPr lang="de-DE" dirty="0"/>
              <a:t> in </a:t>
            </a:r>
            <a:r>
              <a:rPr lang="de-DE" dirty="0" err="1"/>
              <a:t>the</a:t>
            </a:r>
            <a:r>
              <a:rPr lang="de-DE" dirty="0"/>
              <a:t> </a:t>
            </a:r>
            <a:r>
              <a:rPr lang="de-DE" dirty="0" err="1"/>
              <a:t>sphere</a:t>
            </a:r>
            <a:r>
              <a:rPr lang="de-DE" dirty="0"/>
              <a:t> </a:t>
            </a:r>
            <a:r>
              <a:rPr lang="de-DE" dirty="0" err="1"/>
              <a:t>of</a:t>
            </a:r>
            <a:r>
              <a:rPr lang="de-DE" dirty="0"/>
              <a:t> </a:t>
            </a:r>
            <a:r>
              <a:rPr lang="de-DE" dirty="0" err="1"/>
              <a:t>public</a:t>
            </a:r>
            <a:r>
              <a:rPr lang="de-DE" dirty="0"/>
              <a:t> </a:t>
            </a:r>
            <a:r>
              <a:rPr lang="de-DE" dirty="0" err="1"/>
              <a:t>procurements</a:t>
            </a:r>
            <a:r>
              <a:rPr lang="de-DE" dirty="0"/>
              <a:t> </a:t>
            </a:r>
            <a:r>
              <a:rPr lang="de-DE" dirty="0" err="1"/>
              <a:t>and</a:t>
            </a:r>
            <a:r>
              <a:rPr lang="de-DE" dirty="0"/>
              <a:t> </a:t>
            </a:r>
            <a:r>
              <a:rPr lang="de-DE" dirty="0" err="1"/>
              <a:t>existing</a:t>
            </a:r>
            <a:r>
              <a:rPr lang="de-DE" dirty="0"/>
              <a:t> </a:t>
            </a:r>
            <a:r>
              <a:rPr lang="de-DE" dirty="0" err="1"/>
              <a:t>business</a:t>
            </a:r>
            <a:r>
              <a:rPr lang="de-DE" dirty="0"/>
              <a:t> </a:t>
            </a:r>
            <a:r>
              <a:rPr lang="de-DE" dirty="0" err="1"/>
              <a:t>models</a:t>
            </a:r>
            <a:r>
              <a:rPr lang="de-DE" dirty="0"/>
              <a:t>)</a:t>
            </a:r>
          </a:p>
        </p:txBody>
      </p:sp>
      <p:grpSp>
        <p:nvGrpSpPr>
          <p:cNvPr id="73" name="Группа 72"/>
          <p:cNvGrpSpPr/>
          <p:nvPr/>
        </p:nvGrpSpPr>
        <p:grpSpPr>
          <a:xfrm>
            <a:off x="735999" y="2215971"/>
            <a:ext cx="8158135" cy="2250696"/>
            <a:chOff x="735998" y="1966589"/>
            <a:chExt cx="8158135" cy="2250696"/>
          </a:xfrm>
        </p:grpSpPr>
        <p:sp>
          <p:nvSpPr>
            <p:cNvPr id="8" name="Овал 7"/>
            <p:cNvSpPr/>
            <p:nvPr/>
          </p:nvSpPr>
          <p:spPr>
            <a:xfrm>
              <a:off x="6426200" y="2318644"/>
              <a:ext cx="2467933" cy="1481301"/>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Recommendations:</a:t>
              </a:r>
            </a:p>
            <a:p>
              <a:pPr marL="285750" indent="-285750">
                <a:buFontTx/>
                <a:buChar char="-"/>
              </a:pPr>
              <a:r>
                <a:rPr lang="en-US" sz="1400" dirty="0" smtClean="0"/>
                <a:t>For SMEs</a:t>
              </a:r>
            </a:p>
            <a:p>
              <a:pPr marL="285750" indent="-285750">
                <a:buFontTx/>
                <a:buChar char="-"/>
              </a:pPr>
              <a:r>
                <a:rPr lang="en-US" sz="1400" dirty="0" smtClean="0"/>
                <a:t>For Government procurers</a:t>
              </a:r>
            </a:p>
            <a:p>
              <a:pPr marL="285750" indent="-285750">
                <a:buFontTx/>
                <a:buChar char="-"/>
              </a:pPr>
              <a:r>
                <a:rPr lang="en-US" sz="1400" dirty="0" smtClean="0"/>
                <a:t>For Policy Makers</a:t>
              </a:r>
              <a:endParaRPr lang="ru-RU" sz="1400" dirty="0"/>
            </a:p>
          </p:txBody>
        </p:sp>
        <p:sp>
          <p:nvSpPr>
            <p:cNvPr id="9" name="Овал 8"/>
            <p:cNvSpPr/>
            <p:nvPr/>
          </p:nvSpPr>
          <p:spPr>
            <a:xfrm>
              <a:off x="735998" y="2534554"/>
              <a:ext cx="1379428" cy="104948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Analysis of theoretical basis</a:t>
              </a:r>
              <a:endParaRPr lang="ru-RU" sz="1400" dirty="0"/>
            </a:p>
          </p:txBody>
        </p:sp>
        <p:sp>
          <p:nvSpPr>
            <p:cNvPr id="10" name="Овал 9"/>
            <p:cNvSpPr/>
            <p:nvPr/>
          </p:nvSpPr>
          <p:spPr>
            <a:xfrm>
              <a:off x="2379599" y="2534554"/>
              <a:ext cx="1506300" cy="104948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Methodology of Research</a:t>
              </a:r>
            </a:p>
          </p:txBody>
        </p:sp>
        <p:sp>
          <p:nvSpPr>
            <p:cNvPr id="11" name="Овал 10"/>
            <p:cNvSpPr/>
            <p:nvPr/>
          </p:nvSpPr>
          <p:spPr>
            <a:xfrm>
              <a:off x="4032139" y="3315875"/>
              <a:ext cx="1375469" cy="90141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Expert Interviews</a:t>
              </a:r>
              <a:endParaRPr lang="ru-RU" sz="1400" dirty="0"/>
            </a:p>
          </p:txBody>
        </p:sp>
        <p:cxnSp>
          <p:nvCxnSpPr>
            <p:cNvPr id="15" name="Прямая со стрелкой 14"/>
            <p:cNvCxnSpPr>
              <a:stCxn id="9" idx="6"/>
              <a:endCxn id="10" idx="2"/>
            </p:cNvCxnSpPr>
            <p:nvPr/>
          </p:nvCxnSpPr>
          <p:spPr>
            <a:xfrm>
              <a:off x="2115426" y="3059295"/>
              <a:ext cx="2641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0" idx="6"/>
              <a:endCxn id="11" idx="2"/>
            </p:cNvCxnSpPr>
            <p:nvPr/>
          </p:nvCxnSpPr>
          <p:spPr>
            <a:xfrm>
              <a:off x="3885899" y="3059295"/>
              <a:ext cx="146240" cy="70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Овал 39"/>
            <p:cNvSpPr/>
            <p:nvPr/>
          </p:nvSpPr>
          <p:spPr>
            <a:xfrm>
              <a:off x="4067810" y="1966589"/>
              <a:ext cx="1304128" cy="86819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Case Analysis (Best Practices)</a:t>
              </a:r>
              <a:endParaRPr lang="ru-RU" sz="1400" dirty="0"/>
            </a:p>
          </p:txBody>
        </p:sp>
        <p:cxnSp>
          <p:nvCxnSpPr>
            <p:cNvPr id="44" name="Прямая со стрелкой 43"/>
            <p:cNvCxnSpPr>
              <a:stCxn id="10" idx="6"/>
              <a:endCxn id="40" idx="2"/>
            </p:cNvCxnSpPr>
            <p:nvPr/>
          </p:nvCxnSpPr>
          <p:spPr>
            <a:xfrm flipV="1">
              <a:off x="3885899" y="2400688"/>
              <a:ext cx="181911" cy="658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40" idx="6"/>
              <a:endCxn id="8" idx="2"/>
            </p:cNvCxnSpPr>
            <p:nvPr/>
          </p:nvCxnSpPr>
          <p:spPr>
            <a:xfrm>
              <a:off x="5371938" y="2400688"/>
              <a:ext cx="1054262" cy="658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11" idx="6"/>
              <a:endCxn id="8" idx="2"/>
            </p:cNvCxnSpPr>
            <p:nvPr/>
          </p:nvCxnSpPr>
          <p:spPr>
            <a:xfrm flipV="1">
              <a:off x="5407608" y="3059295"/>
              <a:ext cx="1018592" cy="70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1339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8</a:t>
            </a:fld>
            <a:endParaRPr lang="de-DE" dirty="0"/>
          </a:p>
        </p:txBody>
      </p:sp>
      <p:sp>
        <p:nvSpPr>
          <p:cNvPr id="3" name="Textplatzhalter 2"/>
          <p:cNvSpPr>
            <a:spLocks noGrp="1"/>
          </p:cNvSpPr>
          <p:nvPr>
            <p:ph type="body" sz="quarter" idx="14"/>
          </p:nvPr>
        </p:nvSpPr>
        <p:spPr/>
        <p:txBody>
          <a:bodyPr/>
          <a:lstStyle/>
          <a:p>
            <a:r>
              <a:rPr lang="de-DE" dirty="0" smtClean="0"/>
              <a:t>Project Activities: Capacity Building</a:t>
            </a:r>
            <a:endParaRPr lang="ru-RU" dirty="0" smtClean="0"/>
          </a:p>
          <a:p>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
        <p:nvSpPr>
          <p:cNvPr id="6" name="Прямоугольник 5"/>
          <p:cNvSpPr/>
          <p:nvPr/>
        </p:nvSpPr>
        <p:spPr>
          <a:xfrm>
            <a:off x="735999" y="1089186"/>
            <a:ext cx="7671400" cy="646331"/>
          </a:xfrm>
          <a:prstGeom prst="rect">
            <a:avLst/>
          </a:prstGeom>
        </p:spPr>
        <p:txBody>
          <a:bodyPr wrap="square">
            <a:spAutoFit/>
          </a:bodyPr>
          <a:lstStyle/>
          <a:p>
            <a:r>
              <a:rPr lang="de-DE" dirty="0"/>
              <a:t>Build </a:t>
            </a:r>
            <a:r>
              <a:rPr lang="de-DE" dirty="0" err="1"/>
              <a:t>capacity</a:t>
            </a:r>
            <a:r>
              <a:rPr lang="de-DE" dirty="0"/>
              <a:t> on circular </a:t>
            </a:r>
            <a:r>
              <a:rPr lang="de-DE" dirty="0" err="1"/>
              <a:t>procurement</a:t>
            </a:r>
            <a:r>
              <a:rPr lang="de-DE" dirty="0"/>
              <a:t> </a:t>
            </a:r>
            <a:r>
              <a:rPr lang="de-DE" dirty="0" err="1"/>
              <a:t>among</a:t>
            </a:r>
            <a:r>
              <a:rPr lang="de-DE" dirty="0"/>
              <a:t> </a:t>
            </a:r>
            <a:r>
              <a:rPr lang="de-DE" dirty="0" err="1"/>
              <a:t>public</a:t>
            </a:r>
            <a:r>
              <a:rPr lang="de-DE" dirty="0"/>
              <a:t> </a:t>
            </a:r>
            <a:r>
              <a:rPr lang="de-DE" dirty="0" err="1"/>
              <a:t>procurers</a:t>
            </a:r>
            <a:r>
              <a:rPr lang="de-DE" dirty="0"/>
              <a:t>, SMEs, </a:t>
            </a:r>
            <a:r>
              <a:rPr lang="de-DE" dirty="0" err="1"/>
              <a:t>policy</a:t>
            </a:r>
            <a:r>
              <a:rPr lang="de-DE" dirty="0"/>
              <a:t> </a:t>
            </a:r>
            <a:r>
              <a:rPr lang="de-DE" dirty="0" err="1"/>
              <a:t>and</a:t>
            </a:r>
            <a:r>
              <a:rPr lang="de-DE" dirty="0"/>
              <a:t> </a:t>
            </a:r>
            <a:r>
              <a:rPr lang="de-DE" dirty="0" err="1"/>
              <a:t>decision</a:t>
            </a:r>
            <a:r>
              <a:rPr lang="de-DE" dirty="0"/>
              <a:t> </a:t>
            </a:r>
            <a:r>
              <a:rPr lang="de-DE" dirty="0" err="1" smtClean="0"/>
              <a:t>makers</a:t>
            </a:r>
            <a:endParaRPr lang="de-DE" dirty="0"/>
          </a:p>
        </p:txBody>
      </p:sp>
      <p:grpSp>
        <p:nvGrpSpPr>
          <p:cNvPr id="90" name="Группа 89"/>
          <p:cNvGrpSpPr/>
          <p:nvPr/>
        </p:nvGrpSpPr>
        <p:grpSpPr>
          <a:xfrm>
            <a:off x="363682" y="2092383"/>
            <a:ext cx="8780318" cy="2833388"/>
            <a:chOff x="259774" y="1739092"/>
            <a:chExt cx="8780318" cy="2833388"/>
          </a:xfrm>
        </p:grpSpPr>
        <p:sp>
          <p:nvSpPr>
            <p:cNvPr id="8" name="Овал 7"/>
            <p:cNvSpPr/>
            <p:nvPr/>
          </p:nvSpPr>
          <p:spPr>
            <a:xfrm>
              <a:off x="6676068" y="2433197"/>
              <a:ext cx="2364024" cy="1481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Recommendations:</a:t>
              </a:r>
            </a:p>
            <a:p>
              <a:pPr marL="285750" indent="-285750">
                <a:buFontTx/>
                <a:buChar char="-"/>
              </a:pPr>
              <a:r>
                <a:rPr lang="en-US" sz="1400" dirty="0" smtClean="0"/>
                <a:t>For SMEs</a:t>
              </a:r>
            </a:p>
            <a:p>
              <a:pPr marL="285750" indent="-285750">
                <a:buFontTx/>
                <a:buChar char="-"/>
              </a:pPr>
              <a:r>
                <a:rPr lang="en-US" sz="1400" dirty="0" smtClean="0"/>
                <a:t>For Government procurers</a:t>
              </a:r>
            </a:p>
            <a:p>
              <a:pPr marL="285750" indent="-285750">
                <a:buFontTx/>
                <a:buChar char="-"/>
              </a:pPr>
              <a:r>
                <a:rPr lang="en-US" sz="1400" dirty="0" smtClean="0"/>
                <a:t>For Policy Makers</a:t>
              </a:r>
              <a:endParaRPr lang="ru-RU" sz="1400" dirty="0"/>
            </a:p>
          </p:txBody>
        </p:sp>
        <p:sp>
          <p:nvSpPr>
            <p:cNvPr id="9" name="Овал 8"/>
            <p:cNvSpPr/>
            <p:nvPr/>
          </p:nvSpPr>
          <p:spPr>
            <a:xfrm>
              <a:off x="259774" y="1739092"/>
              <a:ext cx="1543763" cy="104948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Best </a:t>
              </a:r>
            </a:p>
            <a:p>
              <a:pPr algn="ctr"/>
              <a:r>
                <a:rPr lang="en-US" sz="1400" dirty="0" smtClean="0"/>
                <a:t>Proved </a:t>
              </a:r>
              <a:r>
                <a:rPr lang="en-US" sz="1400" dirty="0"/>
                <a:t>Available</a:t>
              </a:r>
              <a:endParaRPr lang="ru-RU" sz="1400" dirty="0"/>
            </a:p>
            <a:p>
              <a:pPr algn="ctr"/>
              <a:r>
                <a:rPr lang="en-US" sz="1400" dirty="0" smtClean="0"/>
                <a:t>Experience</a:t>
              </a:r>
              <a:endParaRPr lang="ru-RU" sz="1400" dirty="0"/>
            </a:p>
          </p:txBody>
        </p:sp>
        <p:sp>
          <p:nvSpPr>
            <p:cNvPr id="11" name="Овал 10"/>
            <p:cNvSpPr/>
            <p:nvPr/>
          </p:nvSpPr>
          <p:spPr>
            <a:xfrm>
              <a:off x="2094644" y="2688475"/>
              <a:ext cx="2073217" cy="90141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Market Building Activities </a:t>
              </a:r>
            </a:p>
            <a:p>
              <a:pPr algn="ctr"/>
              <a:r>
                <a:rPr lang="en-US" sz="1400" dirty="0" smtClean="0"/>
                <a:t>( SMEs Seminars)</a:t>
              </a:r>
              <a:endParaRPr lang="ru-RU" sz="1400" dirty="0"/>
            </a:p>
          </p:txBody>
        </p:sp>
        <p:cxnSp>
          <p:nvCxnSpPr>
            <p:cNvPr id="19" name="Прямая со стрелкой 18"/>
            <p:cNvCxnSpPr>
              <a:stCxn id="9" idx="6"/>
              <a:endCxn id="11" idx="2"/>
            </p:cNvCxnSpPr>
            <p:nvPr/>
          </p:nvCxnSpPr>
          <p:spPr>
            <a:xfrm>
              <a:off x="1803537" y="2263833"/>
              <a:ext cx="291107" cy="875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Овал 39"/>
            <p:cNvSpPr/>
            <p:nvPr/>
          </p:nvSpPr>
          <p:spPr>
            <a:xfrm>
              <a:off x="2094644" y="1739092"/>
              <a:ext cx="2073217" cy="86819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Workshops with government procurers</a:t>
              </a:r>
              <a:endParaRPr lang="ru-RU" sz="1400" dirty="0"/>
            </a:p>
          </p:txBody>
        </p:sp>
        <p:cxnSp>
          <p:nvCxnSpPr>
            <p:cNvPr id="44" name="Прямая со стрелкой 43"/>
            <p:cNvCxnSpPr>
              <a:stCxn id="9" idx="6"/>
              <a:endCxn id="40" idx="2"/>
            </p:cNvCxnSpPr>
            <p:nvPr/>
          </p:nvCxnSpPr>
          <p:spPr>
            <a:xfrm flipV="1">
              <a:off x="1803537" y="2173191"/>
              <a:ext cx="291107" cy="90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40" idx="6"/>
              <a:endCxn id="43" idx="2"/>
            </p:cNvCxnSpPr>
            <p:nvPr/>
          </p:nvCxnSpPr>
          <p:spPr>
            <a:xfrm>
              <a:off x="4167861" y="2173191"/>
              <a:ext cx="149469" cy="520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11" idx="6"/>
              <a:endCxn id="43" idx="2"/>
            </p:cNvCxnSpPr>
            <p:nvPr/>
          </p:nvCxnSpPr>
          <p:spPr>
            <a:xfrm flipV="1">
              <a:off x="4167861" y="2693203"/>
              <a:ext cx="149469" cy="44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Овал 30"/>
            <p:cNvSpPr/>
            <p:nvPr/>
          </p:nvSpPr>
          <p:spPr>
            <a:xfrm>
              <a:off x="2174308" y="3671070"/>
              <a:ext cx="2073217" cy="90141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Lectures for Students (Future policymakers) </a:t>
              </a:r>
              <a:endParaRPr lang="ru-RU" sz="1400" dirty="0"/>
            </a:p>
          </p:txBody>
        </p:sp>
        <p:cxnSp>
          <p:nvCxnSpPr>
            <p:cNvPr id="33" name="Прямая со стрелкой 32"/>
            <p:cNvCxnSpPr>
              <a:stCxn id="9" idx="6"/>
              <a:endCxn id="31" idx="2"/>
            </p:cNvCxnSpPr>
            <p:nvPr/>
          </p:nvCxnSpPr>
          <p:spPr>
            <a:xfrm>
              <a:off x="1803537" y="2263833"/>
              <a:ext cx="370771" cy="1857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31" idx="6"/>
              <a:endCxn id="8" idx="2"/>
            </p:cNvCxnSpPr>
            <p:nvPr/>
          </p:nvCxnSpPr>
          <p:spPr>
            <a:xfrm flipV="1">
              <a:off x="4247525" y="3173848"/>
              <a:ext cx="2428543" cy="947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Овал 42"/>
            <p:cNvSpPr/>
            <p:nvPr/>
          </p:nvSpPr>
          <p:spPr>
            <a:xfrm>
              <a:off x="4317330" y="2145491"/>
              <a:ext cx="2209268" cy="10954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Ideas on: </a:t>
              </a:r>
            </a:p>
            <a:p>
              <a:pPr marL="285750" indent="-285750">
                <a:buFontTx/>
                <a:buChar char="-"/>
              </a:pPr>
              <a:r>
                <a:rPr lang="en-US" sz="1400" dirty="0" smtClean="0"/>
                <a:t>Subjects</a:t>
              </a:r>
            </a:p>
            <a:p>
              <a:pPr marL="285750" indent="-285750">
                <a:buFontTx/>
                <a:buChar char="-"/>
              </a:pPr>
              <a:r>
                <a:rPr lang="en-US" sz="1400" dirty="0" smtClean="0"/>
                <a:t>Criteria</a:t>
              </a:r>
            </a:p>
            <a:p>
              <a:pPr marL="285750" indent="-285750">
                <a:buFontTx/>
                <a:buChar char="-"/>
              </a:pPr>
              <a:r>
                <a:rPr lang="en-US" sz="1400" dirty="0" smtClean="0"/>
                <a:t>Understanding of CPP</a:t>
              </a:r>
              <a:endParaRPr lang="ru-RU" sz="1400" dirty="0"/>
            </a:p>
          </p:txBody>
        </p:sp>
        <p:cxnSp>
          <p:nvCxnSpPr>
            <p:cNvPr id="63" name="Прямая со стрелкой 62"/>
            <p:cNvCxnSpPr>
              <a:stCxn id="43" idx="6"/>
              <a:endCxn id="8" idx="2"/>
            </p:cNvCxnSpPr>
            <p:nvPr/>
          </p:nvCxnSpPr>
          <p:spPr>
            <a:xfrm>
              <a:off x="6526598" y="2693203"/>
              <a:ext cx="149470" cy="480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Овал 79"/>
            <p:cNvSpPr/>
            <p:nvPr/>
          </p:nvSpPr>
          <p:spPr>
            <a:xfrm>
              <a:off x="259774" y="3240915"/>
              <a:ext cx="1464099" cy="1089823"/>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Best Practices</a:t>
              </a:r>
              <a:endParaRPr lang="ru-RU" sz="1400" dirty="0"/>
            </a:p>
          </p:txBody>
        </p:sp>
        <p:cxnSp>
          <p:nvCxnSpPr>
            <p:cNvPr id="82" name="Прямая со стрелкой 81"/>
            <p:cNvCxnSpPr>
              <a:stCxn id="80" idx="6"/>
              <a:endCxn id="40" idx="2"/>
            </p:cNvCxnSpPr>
            <p:nvPr/>
          </p:nvCxnSpPr>
          <p:spPr>
            <a:xfrm flipV="1">
              <a:off x="1723873" y="2173191"/>
              <a:ext cx="370771" cy="1612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p:cNvCxnSpPr>
              <a:stCxn id="80" idx="6"/>
              <a:endCxn id="11" idx="2"/>
            </p:cNvCxnSpPr>
            <p:nvPr/>
          </p:nvCxnSpPr>
          <p:spPr>
            <a:xfrm flipV="1">
              <a:off x="1723873" y="3139180"/>
              <a:ext cx="370771" cy="646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Прямая со стрелкой 85"/>
            <p:cNvCxnSpPr>
              <a:stCxn id="80" idx="6"/>
              <a:endCxn id="31" idx="2"/>
            </p:cNvCxnSpPr>
            <p:nvPr/>
          </p:nvCxnSpPr>
          <p:spPr>
            <a:xfrm>
              <a:off x="1723873" y="3785827"/>
              <a:ext cx="450435" cy="33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49970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0EBBCB-7115-4285-8105-BC97DB0CD32C}" type="slidenum">
              <a:rPr lang="de-DE" smtClean="0"/>
              <a:pPr/>
              <a:t>9</a:t>
            </a:fld>
            <a:endParaRPr lang="de-DE" dirty="0"/>
          </a:p>
        </p:txBody>
      </p:sp>
      <p:sp>
        <p:nvSpPr>
          <p:cNvPr id="3" name="Textplatzhalter 2"/>
          <p:cNvSpPr>
            <a:spLocks noGrp="1"/>
          </p:cNvSpPr>
          <p:nvPr>
            <p:ph type="body" sz="quarter" idx="14"/>
          </p:nvPr>
        </p:nvSpPr>
        <p:spPr/>
        <p:txBody>
          <a:bodyPr/>
          <a:lstStyle/>
          <a:p>
            <a:r>
              <a:rPr lang="de-DE" dirty="0" smtClean="0"/>
              <a:t>Project Activities: </a:t>
            </a:r>
            <a:r>
              <a:rPr lang="en-US" dirty="0" smtClean="0"/>
              <a:t>Pilots</a:t>
            </a:r>
            <a:endParaRPr lang="ru-RU" dirty="0" smtClean="0"/>
          </a:p>
          <a:p>
            <a:endParaRPr lang="de-DE" dirty="0"/>
          </a:p>
        </p:txBody>
      </p:sp>
      <p:sp>
        <p:nvSpPr>
          <p:cNvPr id="5" name="Textplatzhalter 4"/>
          <p:cNvSpPr>
            <a:spLocks noGrp="1"/>
          </p:cNvSpPr>
          <p:nvPr>
            <p:ph type="body" sz="quarter" idx="19"/>
          </p:nvPr>
        </p:nvSpPr>
        <p:spPr/>
        <p:txBody>
          <a:bodyPr/>
          <a:lstStyle/>
          <a:p>
            <a:r>
              <a:rPr lang="de-DE" dirty="0" smtClean="0"/>
              <a:t>Project </a:t>
            </a:r>
            <a:r>
              <a:rPr lang="de-DE" dirty="0" err="1" smtClean="0"/>
              <a:t>Overview</a:t>
            </a:r>
            <a:endParaRPr lang="de-DE" dirty="0"/>
          </a:p>
        </p:txBody>
      </p:sp>
      <p:sp>
        <p:nvSpPr>
          <p:cNvPr id="8" name="Овал 7"/>
          <p:cNvSpPr/>
          <p:nvPr/>
        </p:nvSpPr>
        <p:spPr>
          <a:xfrm>
            <a:off x="6331820" y="2977124"/>
            <a:ext cx="2415979" cy="1481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Recommendations:</a:t>
            </a:r>
          </a:p>
          <a:p>
            <a:pPr marL="285750" indent="-285750">
              <a:buFontTx/>
              <a:buChar char="-"/>
            </a:pPr>
            <a:r>
              <a:rPr lang="en-US" sz="1400" dirty="0" smtClean="0"/>
              <a:t>For SMEs</a:t>
            </a:r>
          </a:p>
          <a:p>
            <a:pPr marL="285750" indent="-285750">
              <a:buFontTx/>
              <a:buChar char="-"/>
            </a:pPr>
            <a:r>
              <a:rPr lang="en-US" sz="1400" dirty="0" smtClean="0"/>
              <a:t>For Government procurers</a:t>
            </a:r>
          </a:p>
          <a:p>
            <a:pPr marL="285750" indent="-285750">
              <a:buFontTx/>
              <a:buChar char="-"/>
            </a:pPr>
            <a:r>
              <a:rPr lang="en-US" sz="1400" dirty="0" smtClean="0"/>
              <a:t>For Policy Makers</a:t>
            </a:r>
            <a:endParaRPr lang="ru-RU" sz="1400" dirty="0"/>
          </a:p>
        </p:txBody>
      </p:sp>
      <p:sp>
        <p:nvSpPr>
          <p:cNvPr id="9" name="Овал 8"/>
          <p:cNvSpPr/>
          <p:nvPr/>
        </p:nvSpPr>
        <p:spPr>
          <a:xfrm>
            <a:off x="246443" y="2227465"/>
            <a:ext cx="1401229" cy="104948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Best </a:t>
            </a:r>
          </a:p>
          <a:p>
            <a:pPr algn="ctr"/>
            <a:r>
              <a:rPr lang="en-US" sz="1400" dirty="0" smtClean="0"/>
              <a:t>Proved </a:t>
            </a:r>
            <a:r>
              <a:rPr lang="en-US" sz="1400" dirty="0"/>
              <a:t>Available</a:t>
            </a:r>
            <a:endParaRPr lang="ru-RU" sz="1400" dirty="0"/>
          </a:p>
          <a:p>
            <a:pPr algn="ctr"/>
            <a:r>
              <a:rPr lang="en-US" sz="1400" dirty="0" smtClean="0"/>
              <a:t>Experience</a:t>
            </a:r>
            <a:endParaRPr lang="ru-RU" sz="1400" dirty="0"/>
          </a:p>
        </p:txBody>
      </p:sp>
      <p:cxnSp>
        <p:nvCxnSpPr>
          <p:cNvPr id="19" name="Прямая со стрелкой 18"/>
          <p:cNvCxnSpPr>
            <a:stCxn id="9" idx="6"/>
            <a:endCxn id="11" idx="2"/>
          </p:cNvCxnSpPr>
          <p:nvPr/>
        </p:nvCxnSpPr>
        <p:spPr>
          <a:xfrm>
            <a:off x="1647672" y="2752206"/>
            <a:ext cx="395958" cy="833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735999" y="1067760"/>
            <a:ext cx="7671400" cy="923330"/>
          </a:xfrm>
          <a:prstGeom prst="rect">
            <a:avLst/>
          </a:prstGeom>
        </p:spPr>
        <p:txBody>
          <a:bodyPr wrap="square">
            <a:spAutoFit/>
          </a:bodyPr>
          <a:lstStyle/>
          <a:p>
            <a:r>
              <a:rPr lang="de-DE" dirty="0"/>
              <a:t>8 </a:t>
            </a:r>
            <a:r>
              <a:rPr lang="de-DE" dirty="0" err="1"/>
              <a:t>piloting</a:t>
            </a:r>
            <a:r>
              <a:rPr lang="de-DE" dirty="0"/>
              <a:t> </a:t>
            </a:r>
            <a:r>
              <a:rPr lang="de-DE" dirty="0" err="1"/>
              <a:t>public</a:t>
            </a:r>
            <a:r>
              <a:rPr lang="de-DE" dirty="0"/>
              <a:t> </a:t>
            </a:r>
            <a:r>
              <a:rPr lang="de-DE" dirty="0" err="1"/>
              <a:t>procurements</a:t>
            </a:r>
            <a:r>
              <a:rPr lang="de-DE" dirty="0"/>
              <a:t> </a:t>
            </a:r>
            <a:r>
              <a:rPr lang="de-DE" dirty="0" err="1"/>
              <a:t>based</a:t>
            </a:r>
            <a:r>
              <a:rPr lang="de-DE" dirty="0"/>
              <a:t> on </a:t>
            </a:r>
            <a:r>
              <a:rPr lang="de-DE" dirty="0" err="1"/>
              <a:t>implementation</a:t>
            </a:r>
            <a:r>
              <a:rPr lang="de-DE" dirty="0"/>
              <a:t> </a:t>
            </a:r>
            <a:r>
              <a:rPr lang="de-DE" dirty="0" err="1"/>
              <a:t>of</a:t>
            </a:r>
            <a:r>
              <a:rPr lang="de-DE" dirty="0"/>
              <a:t> circular </a:t>
            </a:r>
            <a:r>
              <a:rPr lang="de-DE" dirty="0" err="1"/>
              <a:t>approach</a:t>
            </a:r>
            <a:r>
              <a:rPr lang="de-DE" dirty="0"/>
              <a:t> in </a:t>
            </a:r>
            <a:r>
              <a:rPr lang="de-DE" dirty="0" err="1"/>
              <a:t>three</a:t>
            </a:r>
            <a:r>
              <a:rPr lang="de-DE" dirty="0"/>
              <a:t> countries (DK, SE, LV) </a:t>
            </a:r>
            <a:r>
              <a:rPr lang="de-DE" dirty="0" err="1"/>
              <a:t>and</a:t>
            </a:r>
            <a:r>
              <a:rPr lang="de-DE" dirty="0"/>
              <a:t> </a:t>
            </a:r>
            <a:r>
              <a:rPr lang="de-DE" dirty="0" err="1"/>
              <a:t>practical</a:t>
            </a:r>
            <a:r>
              <a:rPr lang="de-DE" dirty="0"/>
              <a:t> </a:t>
            </a:r>
            <a:r>
              <a:rPr lang="de-DE" dirty="0" err="1"/>
              <a:t>capacity</a:t>
            </a:r>
            <a:r>
              <a:rPr lang="de-DE" dirty="0"/>
              <a:t> </a:t>
            </a:r>
            <a:r>
              <a:rPr lang="de-DE" dirty="0" err="1"/>
              <a:t>building</a:t>
            </a:r>
            <a:r>
              <a:rPr lang="de-DE" dirty="0"/>
              <a:t> material (e.g. </a:t>
            </a:r>
            <a:r>
              <a:rPr lang="de-DE" dirty="0" err="1"/>
              <a:t>training</a:t>
            </a:r>
            <a:r>
              <a:rPr lang="de-DE" dirty="0"/>
              <a:t>, </a:t>
            </a:r>
            <a:r>
              <a:rPr lang="de-DE" dirty="0" err="1"/>
              <a:t>guidance</a:t>
            </a:r>
            <a:r>
              <a:rPr lang="de-DE" dirty="0"/>
              <a:t>, </a:t>
            </a:r>
            <a:r>
              <a:rPr lang="de-DE" dirty="0" err="1"/>
              <a:t>future</a:t>
            </a:r>
            <a:r>
              <a:rPr lang="de-DE" dirty="0"/>
              <a:t> </a:t>
            </a:r>
            <a:r>
              <a:rPr lang="de-DE" dirty="0" err="1"/>
              <a:t>recommendations</a:t>
            </a:r>
            <a:r>
              <a:rPr lang="de-DE" dirty="0"/>
              <a:t>, etc.)</a:t>
            </a:r>
          </a:p>
        </p:txBody>
      </p:sp>
      <p:cxnSp>
        <p:nvCxnSpPr>
          <p:cNvPr id="44" name="Прямая со стрелкой 43"/>
          <p:cNvCxnSpPr>
            <a:stCxn id="9" idx="6"/>
            <a:endCxn id="40" idx="2"/>
          </p:cNvCxnSpPr>
          <p:nvPr/>
        </p:nvCxnSpPr>
        <p:spPr>
          <a:xfrm flipV="1">
            <a:off x="1647672" y="2543025"/>
            <a:ext cx="415952" cy="209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9" idx="6"/>
            <a:endCxn id="31" idx="2"/>
          </p:cNvCxnSpPr>
          <p:nvPr/>
        </p:nvCxnSpPr>
        <p:spPr>
          <a:xfrm>
            <a:off x="1647672" y="2752206"/>
            <a:ext cx="475622" cy="1816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Овал 79"/>
          <p:cNvSpPr/>
          <p:nvPr/>
        </p:nvSpPr>
        <p:spPr>
          <a:xfrm>
            <a:off x="246443" y="3398636"/>
            <a:ext cx="1361397" cy="1089823"/>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Best Practices</a:t>
            </a:r>
            <a:endParaRPr lang="ru-RU" sz="1400" dirty="0"/>
          </a:p>
        </p:txBody>
      </p:sp>
      <p:cxnSp>
        <p:nvCxnSpPr>
          <p:cNvPr id="82" name="Прямая со стрелкой 81"/>
          <p:cNvCxnSpPr>
            <a:stCxn id="80" idx="6"/>
            <a:endCxn id="40" idx="2"/>
          </p:cNvCxnSpPr>
          <p:nvPr/>
        </p:nvCxnSpPr>
        <p:spPr>
          <a:xfrm flipV="1">
            <a:off x="1607840" y="2543025"/>
            <a:ext cx="455784" cy="140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p:cNvCxnSpPr>
            <a:stCxn id="80" idx="6"/>
            <a:endCxn id="11" idx="2"/>
          </p:cNvCxnSpPr>
          <p:nvPr/>
        </p:nvCxnSpPr>
        <p:spPr>
          <a:xfrm flipV="1">
            <a:off x="1607840" y="3585826"/>
            <a:ext cx="435790" cy="357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Прямая со стрелкой 85"/>
          <p:cNvCxnSpPr>
            <a:stCxn id="80" idx="6"/>
            <a:endCxn id="31" idx="2"/>
          </p:cNvCxnSpPr>
          <p:nvPr/>
        </p:nvCxnSpPr>
        <p:spPr>
          <a:xfrm>
            <a:off x="1607840" y="3943548"/>
            <a:ext cx="515454" cy="624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Овал 34"/>
          <p:cNvSpPr/>
          <p:nvPr/>
        </p:nvSpPr>
        <p:spPr>
          <a:xfrm>
            <a:off x="246443" y="4610148"/>
            <a:ext cx="1379428" cy="104948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Analysis of theoretical basis</a:t>
            </a:r>
            <a:endParaRPr lang="ru-RU" sz="1400" dirty="0"/>
          </a:p>
        </p:txBody>
      </p:sp>
      <p:cxnSp>
        <p:nvCxnSpPr>
          <p:cNvPr id="37" name="Прямая со стрелкой 36"/>
          <p:cNvCxnSpPr>
            <a:stCxn id="35" idx="6"/>
            <a:endCxn id="40" idx="2"/>
          </p:cNvCxnSpPr>
          <p:nvPr/>
        </p:nvCxnSpPr>
        <p:spPr>
          <a:xfrm flipV="1">
            <a:off x="1625871" y="2543025"/>
            <a:ext cx="437753" cy="2591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stCxn id="35" idx="6"/>
            <a:endCxn id="11" idx="2"/>
          </p:cNvCxnSpPr>
          <p:nvPr/>
        </p:nvCxnSpPr>
        <p:spPr>
          <a:xfrm flipV="1">
            <a:off x="1625871" y="3585826"/>
            <a:ext cx="417759" cy="1549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35" idx="6"/>
            <a:endCxn id="31" idx="2"/>
          </p:cNvCxnSpPr>
          <p:nvPr/>
        </p:nvCxnSpPr>
        <p:spPr>
          <a:xfrm flipV="1">
            <a:off x="1625871" y="4568421"/>
            <a:ext cx="497423" cy="566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04" name="Группа 103"/>
          <p:cNvGrpSpPr/>
          <p:nvPr/>
        </p:nvGrpSpPr>
        <p:grpSpPr>
          <a:xfrm>
            <a:off x="2043630" y="2108926"/>
            <a:ext cx="3660808" cy="2910201"/>
            <a:chOff x="1938780" y="2150653"/>
            <a:chExt cx="3660808" cy="2910201"/>
          </a:xfrm>
        </p:grpSpPr>
        <p:sp>
          <p:nvSpPr>
            <p:cNvPr id="11" name="Овал 10"/>
            <p:cNvSpPr/>
            <p:nvPr/>
          </p:nvSpPr>
          <p:spPr>
            <a:xfrm>
              <a:off x="1938780" y="3176848"/>
              <a:ext cx="2073217" cy="90141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Market analysis (Suppliers’ capabilities)</a:t>
              </a:r>
              <a:endParaRPr lang="ru-RU" sz="1400" dirty="0"/>
            </a:p>
          </p:txBody>
        </p:sp>
        <p:sp>
          <p:nvSpPr>
            <p:cNvPr id="40" name="Овал 39"/>
            <p:cNvSpPr/>
            <p:nvPr/>
          </p:nvSpPr>
          <p:spPr>
            <a:xfrm>
              <a:off x="1958774" y="2150653"/>
              <a:ext cx="2073217" cy="86819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Subject of Procurement</a:t>
              </a:r>
              <a:endParaRPr lang="ru-RU" sz="1400" dirty="0"/>
            </a:p>
          </p:txBody>
        </p:sp>
        <p:cxnSp>
          <p:nvCxnSpPr>
            <p:cNvPr id="52" name="Прямая со стрелкой 51"/>
            <p:cNvCxnSpPr>
              <a:stCxn id="40" idx="6"/>
              <a:endCxn id="43" idx="2"/>
            </p:cNvCxnSpPr>
            <p:nvPr/>
          </p:nvCxnSpPr>
          <p:spPr>
            <a:xfrm>
              <a:off x="4031991" y="2584752"/>
              <a:ext cx="303194" cy="167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11" idx="6"/>
              <a:endCxn id="43" idx="2"/>
            </p:cNvCxnSpPr>
            <p:nvPr/>
          </p:nvCxnSpPr>
          <p:spPr>
            <a:xfrm flipV="1">
              <a:off x="4011997" y="2752206"/>
              <a:ext cx="323188" cy="875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Овал 30"/>
            <p:cNvSpPr/>
            <p:nvPr/>
          </p:nvSpPr>
          <p:spPr>
            <a:xfrm>
              <a:off x="2018444" y="4159443"/>
              <a:ext cx="2073217" cy="90141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Estimation criteria</a:t>
              </a:r>
              <a:endParaRPr lang="ru-RU" sz="1400" dirty="0"/>
            </a:p>
          </p:txBody>
        </p:sp>
        <p:sp>
          <p:nvSpPr>
            <p:cNvPr id="43" name="Овал 42"/>
            <p:cNvSpPr/>
            <p:nvPr/>
          </p:nvSpPr>
          <p:spPr>
            <a:xfrm>
              <a:off x="4335185" y="2204494"/>
              <a:ext cx="1110559" cy="10954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8 Pilots</a:t>
              </a:r>
              <a:endParaRPr lang="ru-RU" sz="1400" dirty="0"/>
            </a:p>
          </p:txBody>
        </p:sp>
        <p:cxnSp>
          <p:nvCxnSpPr>
            <p:cNvPr id="63" name="Прямая со стрелкой 62"/>
            <p:cNvCxnSpPr>
              <a:stCxn id="43" idx="4"/>
              <a:endCxn id="69" idx="0"/>
            </p:cNvCxnSpPr>
            <p:nvPr/>
          </p:nvCxnSpPr>
          <p:spPr>
            <a:xfrm>
              <a:off x="4890465" y="3299918"/>
              <a:ext cx="16041" cy="85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31" idx="6"/>
              <a:endCxn id="43" idx="2"/>
            </p:cNvCxnSpPr>
            <p:nvPr/>
          </p:nvCxnSpPr>
          <p:spPr>
            <a:xfrm flipV="1">
              <a:off x="4091661" y="2752206"/>
              <a:ext cx="243524" cy="1857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Овал 68"/>
            <p:cNvSpPr/>
            <p:nvPr/>
          </p:nvSpPr>
          <p:spPr>
            <a:xfrm>
              <a:off x="4213423" y="4159443"/>
              <a:ext cx="1386165" cy="901411"/>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Contracts Realization</a:t>
              </a:r>
              <a:endParaRPr lang="ru-RU" sz="1400" dirty="0"/>
            </a:p>
          </p:txBody>
        </p:sp>
      </p:grpSp>
      <p:sp>
        <p:nvSpPr>
          <p:cNvPr id="107" name="Закрывающая фигурная скобка 106"/>
          <p:cNvSpPr/>
          <p:nvPr/>
        </p:nvSpPr>
        <p:spPr>
          <a:xfrm rot="5400000">
            <a:off x="3752473" y="3328314"/>
            <a:ext cx="325322" cy="3706947"/>
          </a:xfrm>
          <a:prstGeom prst="rightBrace">
            <a:avLst>
              <a:gd name="adj1" fmla="val 48398"/>
              <a:gd name="adj2" fmla="val 5028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2" name="Овал 111"/>
          <p:cNvSpPr/>
          <p:nvPr/>
        </p:nvSpPr>
        <p:spPr>
          <a:xfrm>
            <a:off x="2011516" y="5373381"/>
            <a:ext cx="3786611" cy="66291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Lessons learned</a:t>
            </a:r>
            <a:endParaRPr lang="ru-RU" sz="1400" dirty="0"/>
          </a:p>
        </p:txBody>
      </p:sp>
      <p:cxnSp>
        <p:nvCxnSpPr>
          <p:cNvPr id="113" name="Прямая со стрелкой 112"/>
          <p:cNvCxnSpPr>
            <a:stCxn id="112" idx="6"/>
            <a:endCxn id="8" idx="2"/>
          </p:cNvCxnSpPr>
          <p:nvPr/>
        </p:nvCxnSpPr>
        <p:spPr>
          <a:xfrm flipV="1">
            <a:off x="5798127" y="3717775"/>
            <a:ext cx="533693" cy="1987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Прямая со стрелкой 116"/>
          <p:cNvCxnSpPr>
            <a:stCxn id="69" idx="6"/>
            <a:endCxn id="8" idx="2"/>
          </p:cNvCxnSpPr>
          <p:nvPr/>
        </p:nvCxnSpPr>
        <p:spPr>
          <a:xfrm flipV="1">
            <a:off x="5704438" y="3717775"/>
            <a:ext cx="627382" cy="850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Прямая со стрелкой 118"/>
          <p:cNvCxnSpPr>
            <a:stCxn id="43" idx="6"/>
            <a:endCxn id="8" idx="2"/>
          </p:cNvCxnSpPr>
          <p:nvPr/>
        </p:nvCxnSpPr>
        <p:spPr>
          <a:xfrm>
            <a:off x="5550594" y="2710479"/>
            <a:ext cx="781226" cy="1007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546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1279</Words>
  <Application>Microsoft Office PowerPoint</Application>
  <PresentationFormat>Экран (4:3)</PresentationFormat>
  <Paragraphs>196</Paragraphs>
  <Slides>17</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H2F_TSC</dc:creator>
  <cp:lastModifiedBy>Смуткина Александра Ярославовна</cp:lastModifiedBy>
  <cp:revision>113</cp:revision>
  <dcterms:created xsi:type="dcterms:W3CDTF">2016-02-26T07:25:46Z</dcterms:created>
  <dcterms:modified xsi:type="dcterms:W3CDTF">2018-11-22T09:18:18Z</dcterms:modified>
</cp:coreProperties>
</file>